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5"/>
  </p:notesMasterIdLst>
  <p:sldIdLst>
    <p:sldId id="584" r:id="rId2"/>
    <p:sldId id="280" r:id="rId3"/>
    <p:sldId id="578" r:id="rId4"/>
    <p:sldId id="582" r:id="rId5"/>
    <p:sldId id="423" r:id="rId6"/>
    <p:sldId id="577" r:id="rId7"/>
    <p:sldId id="540" r:id="rId8"/>
    <p:sldId id="583" r:id="rId9"/>
    <p:sldId id="543" r:id="rId10"/>
    <p:sldId id="269" r:id="rId11"/>
    <p:sldId id="261" r:id="rId12"/>
    <p:sldId id="258" r:id="rId13"/>
    <p:sldId id="270" r:id="rId14"/>
    <p:sldId id="271" r:id="rId15"/>
    <p:sldId id="276" r:id="rId16"/>
    <p:sldId id="279" r:id="rId17"/>
    <p:sldId id="580" r:id="rId18"/>
    <p:sldId id="259" r:id="rId19"/>
    <p:sldId id="262" r:id="rId20"/>
    <p:sldId id="263" r:id="rId21"/>
    <p:sldId id="586" r:id="rId22"/>
    <p:sldId id="581" r:id="rId23"/>
    <p:sldId id="5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7"/>
    <p:restoredTop sz="79299"/>
  </p:normalViewPr>
  <p:slideViewPr>
    <p:cSldViewPr snapToGrid="0" snapToObjects="1">
      <p:cViewPr varScale="1">
        <p:scale>
          <a:sx n="80" d="100"/>
          <a:sy n="80" d="100"/>
        </p:scale>
        <p:origin x="1192" y="184"/>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Shame!$B$1</c:f>
              <c:strCache>
                <c:ptCount val="1"/>
                <c:pt idx="0">
                  <c:v>Zambia </c:v>
                </c:pt>
              </c:strCache>
            </c:strRef>
          </c:tx>
          <c:spPr>
            <a:solidFill>
              <a:schemeClr val="accent1"/>
            </a:solidFill>
            <a:ln>
              <a:noFill/>
            </a:ln>
            <a:effectLst/>
          </c:spPr>
          <c:invertIfNegative val="0"/>
          <c:cat>
            <c:strRef>
              <c:f>Shame!$A$2:$A$6</c:f>
              <c:strCache>
                <c:ptCount val="5"/>
                <c:pt idx="0">
                  <c:v>Someone in my family had HIV</c:v>
                </c:pt>
                <c:pt idx="1">
                  <c:v> A young woman in my family became pregnant before marriage</c:v>
                </c:pt>
                <c:pt idx="2">
                  <c:v>A woman in my family sold sex</c:v>
                </c:pt>
                <c:pt idx="3">
                  <c:v>A man in my family had sex with other men</c:v>
                </c:pt>
                <c:pt idx="4">
                  <c:v>Someone in my family had a disability</c:v>
                </c:pt>
              </c:strCache>
            </c:strRef>
          </c:cat>
          <c:val>
            <c:numRef>
              <c:f>Shame!$B$2:$B$6</c:f>
              <c:numCache>
                <c:formatCode>General</c:formatCode>
                <c:ptCount val="5"/>
                <c:pt idx="0">
                  <c:v>5.4</c:v>
                </c:pt>
                <c:pt idx="1">
                  <c:v>51</c:v>
                </c:pt>
                <c:pt idx="2">
                  <c:v>82.4</c:v>
                </c:pt>
                <c:pt idx="3">
                  <c:v>88.8</c:v>
                </c:pt>
                <c:pt idx="4">
                  <c:v>7.7</c:v>
                </c:pt>
              </c:numCache>
            </c:numRef>
          </c:val>
          <c:extLst>
            <c:ext xmlns:c16="http://schemas.microsoft.com/office/drawing/2014/chart" uri="{C3380CC4-5D6E-409C-BE32-E72D297353CC}">
              <c16:uniqueId val="{00000000-C251-45B8-9E42-74BE0AD6F126}"/>
            </c:ext>
          </c:extLst>
        </c:ser>
        <c:ser>
          <c:idx val="1"/>
          <c:order val="1"/>
          <c:tx>
            <c:strRef>
              <c:f>Shame!$C$1</c:f>
              <c:strCache>
                <c:ptCount val="1"/>
                <c:pt idx="0">
                  <c:v>South Africa</c:v>
                </c:pt>
              </c:strCache>
            </c:strRef>
          </c:tx>
          <c:spPr>
            <a:solidFill>
              <a:schemeClr val="accent2"/>
            </a:solidFill>
            <a:ln>
              <a:noFill/>
            </a:ln>
            <a:effectLst/>
          </c:spPr>
          <c:invertIfNegative val="0"/>
          <c:cat>
            <c:strRef>
              <c:f>Shame!$A$2:$A$6</c:f>
              <c:strCache>
                <c:ptCount val="5"/>
                <c:pt idx="0">
                  <c:v>Someone in my family had HIV</c:v>
                </c:pt>
                <c:pt idx="1">
                  <c:v> A young woman in my family became pregnant before marriage</c:v>
                </c:pt>
                <c:pt idx="2">
                  <c:v>A woman in my family sold sex</c:v>
                </c:pt>
                <c:pt idx="3">
                  <c:v>A man in my family had sex with other men</c:v>
                </c:pt>
                <c:pt idx="4">
                  <c:v>Someone in my family had a disability</c:v>
                </c:pt>
              </c:strCache>
            </c:strRef>
          </c:cat>
          <c:val>
            <c:numRef>
              <c:f>Shame!$C$2:$C$6</c:f>
              <c:numCache>
                <c:formatCode>General</c:formatCode>
                <c:ptCount val="5"/>
                <c:pt idx="0">
                  <c:v>6.3</c:v>
                </c:pt>
                <c:pt idx="1">
                  <c:v>29.4</c:v>
                </c:pt>
                <c:pt idx="2">
                  <c:v>66</c:v>
                </c:pt>
                <c:pt idx="3">
                  <c:v>51.2</c:v>
                </c:pt>
                <c:pt idx="4">
                  <c:v>7.8000000000000007</c:v>
                </c:pt>
              </c:numCache>
            </c:numRef>
          </c:val>
          <c:extLst>
            <c:ext xmlns:c16="http://schemas.microsoft.com/office/drawing/2014/chart" uri="{C3380CC4-5D6E-409C-BE32-E72D297353CC}">
              <c16:uniqueId val="{00000001-C251-45B8-9E42-74BE0AD6F126}"/>
            </c:ext>
          </c:extLst>
        </c:ser>
        <c:dLbls>
          <c:showLegendKey val="0"/>
          <c:showVal val="0"/>
          <c:showCatName val="0"/>
          <c:showSerName val="0"/>
          <c:showPercent val="0"/>
          <c:showBubbleSize val="0"/>
        </c:dLbls>
        <c:gapWidth val="182"/>
        <c:axId val="482027072"/>
        <c:axId val="482027464"/>
      </c:barChart>
      <c:catAx>
        <c:axId val="48202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2027464"/>
        <c:crosses val="autoZero"/>
        <c:auto val="1"/>
        <c:lblAlgn val="ctr"/>
        <c:lblOffset val="100"/>
        <c:noMultiLvlLbl val="0"/>
      </c:catAx>
      <c:valAx>
        <c:axId val="482027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ZW" sz="1800" b="1"/>
                  <a:t>%</a:t>
                </a:r>
                <a:r>
                  <a:rPr lang="en-ZW" sz="1800" b="1" baseline="0"/>
                  <a:t> Agree or Strongly Agree</a:t>
                </a:r>
                <a:endParaRPr lang="en-ZW" sz="1800" b="1"/>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202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B8E40-324F-2E4D-8B7B-A68F40658AD5}" type="doc">
      <dgm:prSet loTypeId="urn:microsoft.com/office/officeart/2005/8/layout/lProcess3" loCatId="" qsTypeId="urn:microsoft.com/office/officeart/2005/8/quickstyle/simple1" qsCatId="simple" csTypeId="urn:microsoft.com/office/officeart/2005/8/colors/colorful2" csCatId="colorful" phldr="1"/>
      <dgm:spPr/>
      <dgm:t>
        <a:bodyPr/>
        <a:lstStyle/>
        <a:p>
          <a:endParaRPr lang="en-US"/>
        </a:p>
      </dgm:t>
    </dgm:pt>
    <dgm:pt modelId="{95EDF4C3-FE3D-2040-ACE6-62E57D047EA9}">
      <dgm:prSet phldrT="[Text]" custT="1"/>
      <dgm:spPr>
        <a:solidFill>
          <a:schemeClr val="accent2">
            <a:lumMod val="60000"/>
            <a:lumOff val="40000"/>
          </a:schemeClr>
        </a:solidFill>
      </dgm:spPr>
      <dgm:t>
        <a:bodyPr/>
        <a:lstStyle/>
        <a:p>
          <a:r>
            <a:rPr lang="en-US" sz="2400" b="1" dirty="0">
              <a:solidFill>
                <a:schemeClr val="tx1"/>
              </a:solidFill>
            </a:rPr>
            <a:t>Internalized stigma</a:t>
          </a:r>
        </a:p>
      </dgm:t>
    </dgm:pt>
    <dgm:pt modelId="{16627083-1759-334A-AA43-6B013130BC15}" type="parTrans" cxnId="{0BA94C26-A485-AF44-8684-FABBA7BF0760}">
      <dgm:prSet/>
      <dgm:spPr/>
      <dgm:t>
        <a:bodyPr/>
        <a:lstStyle/>
        <a:p>
          <a:endParaRPr lang="en-US"/>
        </a:p>
      </dgm:t>
    </dgm:pt>
    <dgm:pt modelId="{644617FF-1E04-DC4B-8703-96D274DE6CCE}" type="sibTrans" cxnId="{0BA94C26-A485-AF44-8684-FABBA7BF0760}">
      <dgm:prSet/>
      <dgm:spPr/>
      <dgm:t>
        <a:bodyPr/>
        <a:lstStyle/>
        <a:p>
          <a:endParaRPr lang="en-US"/>
        </a:p>
      </dgm:t>
    </dgm:pt>
    <dgm:pt modelId="{F4B6785A-52E8-1340-A241-63B89DB56D5C}">
      <dgm:prSet phldrT="[Text]" custT="1"/>
      <dgm:spPr>
        <a:solidFill>
          <a:schemeClr val="accent2">
            <a:lumMod val="40000"/>
            <a:lumOff val="60000"/>
            <a:alpha val="90000"/>
          </a:schemeClr>
        </a:solidFill>
      </dgm:spPr>
      <dgm:t>
        <a:bodyPr/>
        <a:lstStyle/>
        <a:p>
          <a:pPr algn="ctr">
            <a:buFont typeface="Arial" panose="020B0604020202020204" pitchFamily="34" charset="0"/>
            <a:buNone/>
          </a:pPr>
          <a:r>
            <a:rPr lang="en-US" sz="2000" dirty="0">
              <a:solidFill>
                <a:srgbClr val="C00000"/>
              </a:solidFill>
            </a:rPr>
            <a:t>➤ Reduced fear of dying / increased optimism</a:t>
          </a:r>
        </a:p>
        <a:p>
          <a:pPr algn="ctr">
            <a:buFont typeface="Arial" panose="020B0604020202020204" pitchFamily="34" charset="0"/>
            <a:buNone/>
          </a:pPr>
          <a:r>
            <a:rPr lang="en-US" sz="2000" dirty="0">
              <a:solidFill>
                <a:srgbClr val="C00000"/>
              </a:solidFill>
            </a:rPr>
            <a:t>➤ Restored social ‘value’ &amp; role fulfillment via productivity</a:t>
          </a:r>
        </a:p>
      </dgm:t>
    </dgm:pt>
    <dgm:pt modelId="{524B0867-D2BE-2D4A-8385-2A1747701B2F}" type="parTrans" cxnId="{5E2BA051-264A-E645-83EF-D84BF8A4501D}">
      <dgm:prSet/>
      <dgm:spPr/>
      <dgm:t>
        <a:bodyPr/>
        <a:lstStyle/>
        <a:p>
          <a:endParaRPr lang="en-US"/>
        </a:p>
      </dgm:t>
    </dgm:pt>
    <dgm:pt modelId="{EC9A9403-A4E9-D34A-88D5-1AE7E0794991}" type="sibTrans" cxnId="{5E2BA051-264A-E645-83EF-D84BF8A4501D}">
      <dgm:prSet/>
      <dgm:spPr/>
      <dgm:t>
        <a:bodyPr/>
        <a:lstStyle/>
        <a:p>
          <a:endParaRPr lang="en-US"/>
        </a:p>
      </dgm:t>
    </dgm:pt>
    <dgm:pt modelId="{3C0B208E-9FBF-B745-B199-5A2150BE4EEB}">
      <dgm:prSet phldrT="[Text]" custT="1"/>
      <dgm:spPr>
        <a:solidFill>
          <a:schemeClr val="accent2">
            <a:lumMod val="20000"/>
            <a:lumOff val="80000"/>
            <a:alpha val="90000"/>
          </a:schemeClr>
        </a:solidFill>
      </dgm:spPr>
      <dgm:t>
        <a:bodyPr/>
        <a:lstStyle/>
        <a:p>
          <a:r>
            <a:rPr lang="en-US" sz="1800" b="1">
              <a:solidFill>
                <a:srgbClr val="C00000"/>
              </a:solidFill>
            </a:rPr>
            <a:t>ART efficacy     </a:t>
          </a:r>
          <a:r>
            <a:rPr lang="en-US" sz="1800" b="0">
              <a:solidFill>
                <a:srgbClr val="C00000"/>
              </a:solidFill>
            </a:rPr>
            <a:t>(improved community-wide ‘coverage’)</a:t>
          </a:r>
          <a:endParaRPr lang="en-US" sz="1800" b="0" dirty="0">
            <a:solidFill>
              <a:srgbClr val="C00000"/>
            </a:solidFill>
          </a:endParaRPr>
        </a:p>
      </dgm:t>
    </dgm:pt>
    <dgm:pt modelId="{97A8675C-1592-2B48-B8AC-3C059C0B2C1B}" type="parTrans" cxnId="{9556ACE6-878E-1040-92D9-F518E43F9DF0}">
      <dgm:prSet/>
      <dgm:spPr/>
      <dgm:t>
        <a:bodyPr/>
        <a:lstStyle/>
        <a:p>
          <a:endParaRPr lang="en-US"/>
        </a:p>
      </dgm:t>
    </dgm:pt>
    <dgm:pt modelId="{6ED1CCAC-FB0D-B348-9F2D-46A47EE9A3AD}" type="sibTrans" cxnId="{9556ACE6-878E-1040-92D9-F518E43F9DF0}">
      <dgm:prSet/>
      <dgm:spPr/>
      <dgm:t>
        <a:bodyPr/>
        <a:lstStyle/>
        <a:p>
          <a:endParaRPr lang="en-US"/>
        </a:p>
      </dgm:t>
    </dgm:pt>
    <dgm:pt modelId="{E453A7C2-8B63-8D44-B64E-B6836979D86F}">
      <dgm:prSet phldrT="[Text]" custT="1"/>
      <dgm:spPr>
        <a:solidFill>
          <a:schemeClr val="accent1">
            <a:lumMod val="60000"/>
            <a:lumOff val="40000"/>
          </a:schemeClr>
        </a:solidFill>
      </dgm:spPr>
      <dgm:t>
        <a:bodyPr/>
        <a:lstStyle/>
        <a:p>
          <a:r>
            <a:rPr lang="en-US" sz="2400" b="1" dirty="0">
              <a:solidFill>
                <a:schemeClr val="tx1"/>
              </a:solidFill>
            </a:rPr>
            <a:t>Perceived / anticipated stigma</a:t>
          </a:r>
        </a:p>
      </dgm:t>
    </dgm:pt>
    <dgm:pt modelId="{2DA712D9-A6E9-0942-94F4-64D53DD86CC0}" type="parTrans" cxnId="{C22A4785-9EA6-7C48-966A-AE4A403B9676}">
      <dgm:prSet/>
      <dgm:spPr/>
      <dgm:t>
        <a:bodyPr/>
        <a:lstStyle/>
        <a:p>
          <a:endParaRPr lang="en-US"/>
        </a:p>
      </dgm:t>
    </dgm:pt>
    <dgm:pt modelId="{5A7BC268-E4E1-7D44-88AF-7FC0A60ED51C}" type="sibTrans" cxnId="{C22A4785-9EA6-7C48-966A-AE4A403B9676}">
      <dgm:prSet/>
      <dgm:spPr/>
      <dgm:t>
        <a:bodyPr/>
        <a:lstStyle/>
        <a:p>
          <a:endParaRPr lang="en-US"/>
        </a:p>
      </dgm:t>
    </dgm:pt>
    <dgm:pt modelId="{64CB661F-D467-B14F-845F-A61D86BB1FB9}">
      <dgm:prSet phldrT="[Text]" custT="1"/>
      <dgm:spPr>
        <a:solidFill>
          <a:schemeClr val="accent1">
            <a:lumMod val="40000"/>
            <a:lumOff val="60000"/>
            <a:alpha val="90000"/>
          </a:schemeClr>
        </a:solidFill>
      </dgm:spPr>
      <dgm:t>
        <a:bodyPr/>
        <a:lstStyle/>
        <a:p>
          <a:pPr algn="ctr">
            <a:buFont typeface="Arial" panose="020B0604020202020204" pitchFamily="34" charset="0"/>
            <a:buNone/>
          </a:pPr>
          <a:r>
            <a:rPr lang="en-US" sz="2000" dirty="0">
              <a:solidFill>
                <a:schemeClr val="bg2">
                  <a:lumMod val="25000"/>
                </a:schemeClr>
              </a:solidFill>
            </a:rPr>
            <a:t>➤</a:t>
          </a:r>
          <a:r>
            <a:rPr lang="en-US" sz="2000" dirty="0">
              <a:solidFill>
                <a:srgbClr val="C00000"/>
              </a:solidFill>
            </a:rPr>
            <a:t> </a:t>
          </a:r>
          <a:r>
            <a:rPr lang="en-US" sz="2000" dirty="0"/>
            <a:t>Positive experiences with HIV status disclosure</a:t>
          </a:r>
        </a:p>
        <a:p>
          <a:pPr algn="ctr">
            <a:buFont typeface="Arial" panose="020B0604020202020204" pitchFamily="34" charset="0"/>
            <a:buNone/>
          </a:pPr>
          <a:r>
            <a:rPr lang="en-US" sz="2000" dirty="0">
              <a:solidFill>
                <a:schemeClr val="bg2">
                  <a:lumMod val="25000"/>
                </a:schemeClr>
              </a:solidFill>
            </a:rPr>
            <a:t>➤</a:t>
          </a:r>
          <a:r>
            <a:rPr lang="en-US" sz="2000" dirty="0">
              <a:solidFill>
                <a:srgbClr val="C00000"/>
              </a:solidFill>
            </a:rPr>
            <a:t> </a:t>
          </a:r>
          <a:r>
            <a:rPr lang="en-US" sz="2000" dirty="0"/>
            <a:t>Increased social support &amp; ‘solidarity’ with other PLHIV</a:t>
          </a:r>
        </a:p>
      </dgm:t>
    </dgm:pt>
    <dgm:pt modelId="{DF5A5BCD-CC22-A84F-B34D-D30F0F1C18E3}" type="parTrans" cxnId="{90F76FD2-3542-F846-AD46-3FEC5C277F85}">
      <dgm:prSet/>
      <dgm:spPr/>
      <dgm:t>
        <a:bodyPr/>
        <a:lstStyle/>
        <a:p>
          <a:endParaRPr lang="en-US"/>
        </a:p>
      </dgm:t>
    </dgm:pt>
    <dgm:pt modelId="{84593828-3704-624C-9065-A5F74CB9CD79}" type="sibTrans" cxnId="{90F76FD2-3542-F846-AD46-3FEC5C277F85}">
      <dgm:prSet/>
      <dgm:spPr/>
      <dgm:t>
        <a:bodyPr/>
        <a:lstStyle/>
        <a:p>
          <a:endParaRPr lang="en-US"/>
        </a:p>
      </dgm:t>
    </dgm:pt>
    <dgm:pt modelId="{346F9DA0-DB29-FA44-A125-42A5405A6EE1}">
      <dgm:prSet phldrT="[Text]" custT="1"/>
      <dgm:spPr>
        <a:solidFill>
          <a:schemeClr val="accent1">
            <a:lumMod val="20000"/>
            <a:lumOff val="80000"/>
            <a:alpha val="90000"/>
          </a:schemeClr>
        </a:solidFill>
      </dgm:spPr>
      <dgm:t>
        <a:bodyPr/>
        <a:lstStyle/>
        <a:p>
          <a:r>
            <a:rPr lang="en-US" sz="1800" dirty="0"/>
            <a:t>HIV testing: more disclosures  </a:t>
          </a:r>
        </a:p>
        <a:p>
          <a:r>
            <a:rPr lang="en-US" sz="1800" dirty="0"/>
            <a:t>Visibility at clinics (care-seeking closer to home)</a:t>
          </a:r>
        </a:p>
      </dgm:t>
    </dgm:pt>
    <dgm:pt modelId="{EA8719C3-1376-8143-ACC5-5825F063B8C7}" type="parTrans" cxnId="{696806B0-C4B6-154D-82DF-A2E27DF5699E}">
      <dgm:prSet/>
      <dgm:spPr/>
      <dgm:t>
        <a:bodyPr/>
        <a:lstStyle/>
        <a:p>
          <a:endParaRPr lang="en-US"/>
        </a:p>
      </dgm:t>
    </dgm:pt>
    <dgm:pt modelId="{1C22EA55-8198-D848-B6A9-02188AE4BE56}" type="sibTrans" cxnId="{696806B0-C4B6-154D-82DF-A2E27DF5699E}">
      <dgm:prSet/>
      <dgm:spPr/>
      <dgm:t>
        <a:bodyPr/>
        <a:lstStyle/>
        <a:p>
          <a:endParaRPr lang="en-US"/>
        </a:p>
      </dgm:t>
    </dgm:pt>
    <dgm:pt modelId="{BCAD1DF8-526F-3243-A881-D5EED891F27B}">
      <dgm:prSet phldrT="[Text]" custT="1"/>
      <dgm:spPr>
        <a:solidFill>
          <a:schemeClr val="accent5">
            <a:lumMod val="60000"/>
            <a:lumOff val="40000"/>
          </a:schemeClr>
        </a:solidFill>
      </dgm:spPr>
      <dgm:t>
        <a:bodyPr/>
        <a:lstStyle/>
        <a:p>
          <a:r>
            <a:rPr lang="en-US" sz="2400" b="1" dirty="0">
              <a:solidFill>
                <a:schemeClr val="tx1"/>
              </a:solidFill>
            </a:rPr>
            <a:t>Enacted stigma</a:t>
          </a:r>
        </a:p>
      </dgm:t>
    </dgm:pt>
    <dgm:pt modelId="{AA906517-4374-3040-BA49-F69384670D47}" type="parTrans" cxnId="{0A6B5F89-BD44-954A-AD5F-3FD7E7D8FEEF}">
      <dgm:prSet/>
      <dgm:spPr/>
      <dgm:t>
        <a:bodyPr/>
        <a:lstStyle/>
        <a:p>
          <a:endParaRPr lang="en-US"/>
        </a:p>
      </dgm:t>
    </dgm:pt>
    <dgm:pt modelId="{C7E5C88C-334F-474C-A90E-7A878D78E312}" type="sibTrans" cxnId="{0A6B5F89-BD44-954A-AD5F-3FD7E7D8FEEF}">
      <dgm:prSet/>
      <dgm:spPr/>
      <dgm:t>
        <a:bodyPr/>
        <a:lstStyle/>
        <a:p>
          <a:endParaRPr lang="en-US"/>
        </a:p>
      </dgm:t>
    </dgm:pt>
    <dgm:pt modelId="{51530B95-506D-594F-A23C-23C4B87C035B}">
      <dgm:prSet phldrT="[Text]" custT="1"/>
      <dgm:spPr>
        <a:solidFill>
          <a:schemeClr val="accent5">
            <a:lumMod val="20000"/>
            <a:lumOff val="80000"/>
            <a:alpha val="90000"/>
          </a:schemeClr>
        </a:solidFill>
      </dgm:spPr>
      <dgm:t>
        <a:bodyPr/>
        <a:lstStyle/>
        <a:p>
          <a:pPr algn="ctr">
            <a:buFont typeface="Arial" panose="020B0604020202020204" pitchFamily="34" charset="0"/>
            <a:buNone/>
          </a:pPr>
          <a:r>
            <a:rPr lang="en-US" sz="2000" dirty="0">
              <a:solidFill>
                <a:srgbClr val="C00000"/>
              </a:solidFill>
            </a:rPr>
            <a:t>➤ Power of appearance / healthy bodies: fears (infection, death, ‘sin’) no longer elicited</a:t>
          </a:r>
        </a:p>
        <a:p>
          <a:pPr algn="ctr">
            <a:buFont typeface="Arial" panose="020B0604020202020204" pitchFamily="34" charset="0"/>
            <a:buNone/>
          </a:pPr>
          <a:r>
            <a:rPr lang="en-US" sz="2000" dirty="0">
              <a:solidFill>
                <a:schemeClr val="bg2">
                  <a:lumMod val="25000"/>
                </a:schemeClr>
              </a:solidFill>
            </a:rPr>
            <a:t>➤</a:t>
          </a:r>
          <a:r>
            <a:rPr lang="en-US" sz="2000" dirty="0">
              <a:solidFill>
                <a:srgbClr val="C00000"/>
              </a:solidFill>
            </a:rPr>
            <a:t> </a:t>
          </a:r>
          <a:r>
            <a:rPr lang="en-US" sz="2000" dirty="0"/>
            <a:t>No longer socially normative to stigmatize PLHIV </a:t>
          </a:r>
        </a:p>
      </dgm:t>
    </dgm:pt>
    <dgm:pt modelId="{985B785C-806E-1A4D-A717-449317C4522C}" type="parTrans" cxnId="{A3614ECD-5F42-C54C-9444-11F4E16175F1}">
      <dgm:prSet/>
      <dgm:spPr/>
      <dgm:t>
        <a:bodyPr/>
        <a:lstStyle/>
        <a:p>
          <a:endParaRPr lang="en-US"/>
        </a:p>
      </dgm:t>
    </dgm:pt>
    <dgm:pt modelId="{A55679F0-C941-9442-9274-7D8D58B1767C}" type="sibTrans" cxnId="{A3614ECD-5F42-C54C-9444-11F4E16175F1}">
      <dgm:prSet/>
      <dgm:spPr/>
      <dgm:t>
        <a:bodyPr/>
        <a:lstStyle/>
        <a:p>
          <a:endParaRPr lang="en-US"/>
        </a:p>
      </dgm:t>
    </dgm:pt>
    <dgm:pt modelId="{EEADBF20-4AC6-2E42-9763-2D291E778A03}">
      <dgm:prSet phldrT="[Text]" custT="1"/>
      <dgm:spPr>
        <a:solidFill>
          <a:schemeClr val="accent6">
            <a:lumMod val="20000"/>
            <a:lumOff val="80000"/>
            <a:alpha val="90000"/>
          </a:schemeClr>
        </a:solidFill>
      </dgm:spPr>
      <dgm:t>
        <a:bodyPr/>
        <a:lstStyle/>
        <a:p>
          <a:r>
            <a:rPr lang="en-US" sz="1800" dirty="0"/>
            <a:t>Intervention messaging</a:t>
          </a:r>
        </a:p>
        <a:p>
          <a:r>
            <a:rPr lang="en-US" sz="1800" dirty="0"/>
            <a:t>Anti-discrimination laws</a:t>
          </a:r>
        </a:p>
        <a:p>
          <a:r>
            <a:rPr lang="en-US" sz="1800" dirty="0"/>
            <a:t>Mass media</a:t>
          </a:r>
        </a:p>
      </dgm:t>
    </dgm:pt>
    <dgm:pt modelId="{08F59FD5-1F82-2944-9372-C7C9B9924D21}" type="parTrans" cxnId="{81EF35F9-41C7-B346-924B-62D16FE31FDA}">
      <dgm:prSet/>
      <dgm:spPr/>
      <dgm:t>
        <a:bodyPr/>
        <a:lstStyle/>
        <a:p>
          <a:endParaRPr lang="en-US"/>
        </a:p>
      </dgm:t>
    </dgm:pt>
    <dgm:pt modelId="{A16C87CC-C18E-9948-814F-220EA1B93A53}" type="sibTrans" cxnId="{81EF35F9-41C7-B346-924B-62D16FE31FDA}">
      <dgm:prSet/>
      <dgm:spPr/>
      <dgm:t>
        <a:bodyPr/>
        <a:lstStyle/>
        <a:p>
          <a:endParaRPr lang="en-US"/>
        </a:p>
      </dgm:t>
    </dgm:pt>
    <dgm:pt modelId="{BBDDE67A-BA60-BC44-8272-5FBF9A985913}" type="pres">
      <dgm:prSet presAssocID="{36AB8E40-324F-2E4D-8B7B-A68F40658AD5}" presName="Name0" presStyleCnt="0">
        <dgm:presLayoutVars>
          <dgm:chPref val="3"/>
          <dgm:dir/>
          <dgm:animLvl val="lvl"/>
          <dgm:resizeHandles/>
        </dgm:presLayoutVars>
      </dgm:prSet>
      <dgm:spPr/>
    </dgm:pt>
    <dgm:pt modelId="{50BF8A28-89CD-DE47-B2A2-06E36ADD8674}" type="pres">
      <dgm:prSet presAssocID="{95EDF4C3-FE3D-2040-ACE6-62E57D047EA9}" presName="horFlow" presStyleCnt="0"/>
      <dgm:spPr/>
    </dgm:pt>
    <dgm:pt modelId="{971B06C9-6398-0B46-8921-46E6BE0B03DB}" type="pres">
      <dgm:prSet presAssocID="{95EDF4C3-FE3D-2040-ACE6-62E57D047EA9}" presName="bigChev" presStyleLbl="node1" presStyleIdx="0" presStyleCnt="3" custScaleX="82981" custLinFactX="-4463" custLinFactNeighborX="-100000"/>
      <dgm:spPr/>
    </dgm:pt>
    <dgm:pt modelId="{6453EFD1-286A-9E47-A3A4-CDBB3EE20C8A}" type="pres">
      <dgm:prSet presAssocID="{524B0867-D2BE-2D4A-8385-2A1747701B2F}" presName="parTrans" presStyleCnt="0"/>
      <dgm:spPr/>
    </dgm:pt>
    <dgm:pt modelId="{16C97250-12CA-E140-B12D-805B1FDCBC58}" type="pres">
      <dgm:prSet presAssocID="{F4B6785A-52E8-1340-A241-63B89DB56D5C}" presName="node" presStyleLbl="alignAccFollowNode1" presStyleIdx="0" presStyleCnt="6" custScaleX="155249" custScaleY="125121" custLinFactNeighborX="-19870">
        <dgm:presLayoutVars>
          <dgm:bulletEnabled val="1"/>
        </dgm:presLayoutVars>
      </dgm:prSet>
      <dgm:spPr>
        <a:prstGeom prst="chevron">
          <a:avLst/>
        </a:prstGeom>
      </dgm:spPr>
    </dgm:pt>
    <dgm:pt modelId="{B05C2598-BC4E-AF47-9B88-9F6421395E0B}" type="pres">
      <dgm:prSet presAssocID="{EC9A9403-A4E9-D34A-88D5-1AE7E0794991}" presName="sibTrans" presStyleCnt="0"/>
      <dgm:spPr/>
    </dgm:pt>
    <dgm:pt modelId="{15AF1D74-2EA1-2446-A056-03BB91C52061}" type="pres">
      <dgm:prSet presAssocID="{3C0B208E-9FBF-B745-B199-5A2150BE4EEB}" presName="node" presStyleLbl="alignAccFollowNode1" presStyleIdx="1" presStyleCnt="6" custScaleX="86568" custScaleY="97550" custLinFactX="2685" custLinFactNeighborX="100000" custLinFactNeighborY="1868">
        <dgm:presLayoutVars>
          <dgm:bulletEnabled val="1"/>
        </dgm:presLayoutVars>
      </dgm:prSet>
      <dgm:spPr>
        <a:prstGeom prst="flowChartOnlineStorage">
          <a:avLst/>
        </a:prstGeom>
      </dgm:spPr>
    </dgm:pt>
    <dgm:pt modelId="{93DCF58C-31B7-8B41-9631-01D6B9293BB6}" type="pres">
      <dgm:prSet presAssocID="{95EDF4C3-FE3D-2040-ACE6-62E57D047EA9}" presName="vSp" presStyleCnt="0"/>
      <dgm:spPr/>
    </dgm:pt>
    <dgm:pt modelId="{737B8BD5-ADB1-9E44-9D7F-A5BBBED490EE}" type="pres">
      <dgm:prSet presAssocID="{E453A7C2-8B63-8D44-B64E-B6836979D86F}" presName="horFlow" presStyleCnt="0"/>
      <dgm:spPr/>
    </dgm:pt>
    <dgm:pt modelId="{26B7D8FC-80EE-4843-94BD-9640AD5D3123}" type="pres">
      <dgm:prSet presAssocID="{E453A7C2-8B63-8D44-B64E-B6836979D86F}" presName="bigChev" presStyleLbl="node1" presStyleIdx="1" presStyleCnt="3" custScaleX="82981" custLinFactX="-4463" custLinFactNeighborX="-100000"/>
      <dgm:spPr/>
    </dgm:pt>
    <dgm:pt modelId="{1DD97E96-87A1-7C4B-90AC-B8B7C051AC1C}" type="pres">
      <dgm:prSet presAssocID="{DF5A5BCD-CC22-A84F-B34D-D30F0F1C18E3}" presName="parTrans" presStyleCnt="0"/>
      <dgm:spPr/>
    </dgm:pt>
    <dgm:pt modelId="{8F2A5E92-71DC-8846-80A1-727FEF3C20C5}" type="pres">
      <dgm:prSet presAssocID="{64CB661F-D467-B14F-845F-A61D86BB1FB9}" presName="node" presStyleLbl="alignAccFollowNode1" presStyleIdx="2" presStyleCnt="6" custScaleX="155202" custScaleY="112212" custLinFactNeighborX="-19870">
        <dgm:presLayoutVars>
          <dgm:bulletEnabled val="1"/>
        </dgm:presLayoutVars>
      </dgm:prSet>
      <dgm:spPr>
        <a:prstGeom prst="chevron">
          <a:avLst/>
        </a:prstGeom>
      </dgm:spPr>
    </dgm:pt>
    <dgm:pt modelId="{37773B53-A7D9-664F-A5E0-76B7FBBB75F7}" type="pres">
      <dgm:prSet presAssocID="{84593828-3704-624C-9065-A5F74CB9CD79}" presName="sibTrans" presStyleCnt="0"/>
      <dgm:spPr/>
    </dgm:pt>
    <dgm:pt modelId="{1CBBFF04-CDAD-4740-9FFC-392A6D75E3A6}" type="pres">
      <dgm:prSet presAssocID="{346F9DA0-DB29-FA44-A125-42A5405A6EE1}" presName="node" presStyleLbl="alignAccFollowNode1" presStyleIdx="3" presStyleCnt="6" custScaleX="86568" custScaleY="118857" custLinFactX="2729" custLinFactNeighborX="100000" custLinFactNeighborY="-1981">
        <dgm:presLayoutVars>
          <dgm:bulletEnabled val="1"/>
        </dgm:presLayoutVars>
      </dgm:prSet>
      <dgm:spPr>
        <a:prstGeom prst="flowChartOnlineStorage">
          <a:avLst/>
        </a:prstGeom>
      </dgm:spPr>
    </dgm:pt>
    <dgm:pt modelId="{0577650B-F77C-4F44-944A-E03FAC21DE6F}" type="pres">
      <dgm:prSet presAssocID="{E453A7C2-8B63-8D44-B64E-B6836979D86F}" presName="vSp" presStyleCnt="0"/>
      <dgm:spPr/>
    </dgm:pt>
    <dgm:pt modelId="{8E4DFC1B-C7F6-6B41-A3F4-9C5B50CC72D9}" type="pres">
      <dgm:prSet presAssocID="{BCAD1DF8-526F-3243-A881-D5EED891F27B}" presName="horFlow" presStyleCnt="0"/>
      <dgm:spPr/>
    </dgm:pt>
    <dgm:pt modelId="{8E88B430-8992-904D-A77C-93808EE0221D}" type="pres">
      <dgm:prSet presAssocID="{BCAD1DF8-526F-3243-A881-D5EED891F27B}" presName="bigChev" presStyleLbl="node1" presStyleIdx="2" presStyleCnt="3" custScaleX="82981" custLinFactX="-4463" custLinFactNeighborX="-100000"/>
      <dgm:spPr/>
    </dgm:pt>
    <dgm:pt modelId="{5FD09EF0-6992-2441-A3D5-F461740283EE}" type="pres">
      <dgm:prSet presAssocID="{985B785C-806E-1A4D-A717-449317C4522C}" presName="parTrans" presStyleCnt="0"/>
      <dgm:spPr/>
    </dgm:pt>
    <dgm:pt modelId="{44119A7D-F3DE-3B4E-BB68-A5FE6AA27D60}" type="pres">
      <dgm:prSet presAssocID="{51530B95-506D-594F-A23C-23C4B87C035B}" presName="node" presStyleLbl="alignAccFollowNode1" presStyleIdx="4" presStyleCnt="6" custScaleX="155202" custScaleY="124530" custLinFactNeighborX="-19870">
        <dgm:presLayoutVars>
          <dgm:bulletEnabled val="1"/>
        </dgm:presLayoutVars>
      </dgm:prSet>
      <dgm:spPr>
        <a:prstGeom prst="chevron">
          <a:avLst/>
        </a:prstGeom>
      </dgm:spPr>
    </dgm:pt>
    <dgm:pt modelId="{3942CC4D-3018-4E44-A986-FCC2055777BC}" type="pres">
      <dgm:prSet presAssocID="{A55679F0-C941-9442-9274-7D8D58B1767C}" presName="sibTrans" presStyleCnt="0"/>
      <dgm:spPr/>
    </dgm:pt>
    <dgm:pt modelId="{05DE6B38-D321-344B-9CA2-070AA2D56AA8}" type="pres">
      <dgm:prSet presAssocID="{EEADBF20-4AC6-2E42-9763-2D291E778A03}" presName="node" presStyleLbl="alignAccFollowNode1" presStyleIdx="5" presStyleCnt="6" custScaleX="86568" custScaleY="118857" custLinFactX="2729" custLinFactNeighborX="100000" custLinFactNeighborY="865">
        <dgm:presLayoutVars>
          <dgm:bulletEnabled val="1"/>
        </dgm:presLayoutVars>
      </dgm:prSet>
      <dgm:spPr>
        <a:prstGeom prst="flowChartOnlineStorage">
          <a:avLst/>
        </a:prstGeom>
      </dgm:spPr>
    </dgm:pt>
  </dgm:ptLst>
  <dgm:cxnLst>
    <dgm:cxn modelId="{0BA94C26-A485-AF44-8684-FABBA7BF0760}" srcId="{36AB8E40-324F-2E4D-8B7B-A68F40658AD5}" destId="{95EDF4C3-FE3D-2040-ACE6-62E57D047EA9}" srcOrd="0" destOrd="0" parTransId="{16627083-1759-334A-AA43-6B013130BC15}" sibTransId="{644617FF-1E04-DC4B-8703-96D274DE6CCE}"/>
    <dgm:cxn modelId="{C455AC50-C5C1-124D-8033-E11A5176205B}" type="presOf" srcId="{F4B6785A-52E8-1340-A241-63B89DB56D5C}" destId="{16C97250-12CA-E140-B12D-805B1FDCBC58}" srcOrd="0" destOrd="0" presId="urn:microsoft.com/office/officeart/2005/8/layout/lProcess3"/>
    <dgm:cxn modelId="{5E2BA051-264A-E645-83EF-D84BF8A4501D}" srcId="{95EDF4C3-FE3D-2040-ACE6-62E57D047EA9}" destId="{F4B6785A-52E8-1340-A241-63B89DB56D5C}" srcOrd="0" destOrd="0" parTransId="{524B0867-D2BE-2D4A-8385-2A1747701B2F}" sibTransId="{EC9A9403-A4E9-D34A-88D5-1AE7E0794991}"/>
    <dgm:cxn modelId="{80F48955-48A5-D840-873D-92961ADBB402}" type="presOf" srcId="{346F9DA0-DB29-FA44-A125-42A5405A6EE1}" destId="{1CBBFF04-CDAD-4740-9FFC-392A6D75E3A6}" srcOrd="0" destOrd="0" presId="urn:microsoft.com/office/officeart/2005/8/layout/lProcess3"/>
    <dgm:cxn modelId="{3EFEDB5B-E53D-CE4D-AD02-A4B16AB685CE}" type="presOf" srcId="{EEADBF20-4AC6-2E42-9763-2D291E778A03}" destId="{05DE6B38-D321-344B-9CA2-070AA2D56AA8}" srcOrd="0" destOrd="0" presId="urn:microsoft.com/office/officeart/2005/8/layout/lProcess3"/>
    <dgm:cxn modelId="{46A7477A-9D4E-1946-AE8D-7E824EA47830}" type="presOf" srcId="{64CB661F-D467-B14F-845F-A61D86BB1FB9}" destId="{8F2A5E92-71DC-8846-80A1-727FEF3C20C5}" srcOrd="0" destOrd="0" presId="urn:microsoft.com/office/officeart/2005/8/layout/lProcess3"/>
    <dgm:cxn modelId="{C22A4785-9EA6-7C48-966A-AE4A403B9676}" srcId="{36AB8E40-324F-2E4D-8B7B-A68F40658AD5}" destId="{E453A7C2-8B63-8D44-B64E-B6836979D86F}" srcOrd="1" destOrd="0" parTransId="{2DA712D9-A6E9-0942-94F4-64D53DD86CC0}" sibTransId="{5A7BC268-E4E1-7D44-88AF-7FC0A60ED51C}"/>
    <dgm:cxn modelId="{0A6B5F89-BD44-954A-AD5F-3FD7E7D8FEEF}" srcId="{36AB8E40-324F-2E4D-8B7B-A68F40658AD5}" destId="{BCAD1DF8-526F-3243-A881-D5EED891F27B}" srcOrd="2" destOrd="0" parTransId="{AA906517-4374-3040-BA49-F69384670D47}" sibTransId="{C7E5C88C-334F-474C-A90E-7A878D78E312}"/>
    <dgm:cxn modelId="{696806B0-C4B6-154D-82DF-A2E27DF5699E}" srcId="{E453A7C2-8B63-8D44-B64E-B6836979D86F}" destId="{346F9DA0-DB29-FA44-A125-42A5405A6EE1}" srcOrd="1" destOrd="0" parTransId="{EA8719C3-1376-8143-ACC5-5825F063B8C7}" sibTransId="{1C22EA55-8198-D848-B6A9-02188AE4BE56}"/>
    <dgm:cxn modelId="{6F19A1B4-580F-2F4D-9BCD-B965127A4891}" type="presOf" srcId="{E453A7C2-8B63-8D44-B64E-B6836979D86F}" destId="{26B7D8FC-80EE-4843-94BD-9640AD5D3123}" srcOrd="0" destOrd="0" presId="urn:microsoft.com/office/officeart/2005/8/layout/lProcess3"/>
    <dgm:cxn modelId="{898422C8-7F47-DE41-A4B6-B03ECB140AA3}" type="presOf" srcId="{36AB8E40-324F-2E4D-8B7B-A68F40658AD5}" destId="{BBDDE67A-BA60-BC44-8272-5FBF9A985913}" srcOrd="0" destOrd="0" presId="urn:microsoft.com/office/officeart/2005/8/layout/lProcess3"/>
    <dgm:cxn modelId="{A3614ECD-5F42-C54C-9444-11F4E16175F1}" srcId="{BCAD1DF8-526F-3243-A881-D5EED891F27B}" destId="{51530B95-506D-594F-A23C-23C4B87C035B}" srcOrd="0" destOrd="0" parTransId="{985B785C-806E-1A4D-A717-449317C4522C}" sibTransId="{A55679F0-C941-9442-9274-7D8D58B1767C}"/>
    <dgm:cxn modelId="{90F76FD2-3542-F846-AD46-3FEC5C277F85}" srcId="{E453A7C2-8B63-8D44-B64E-B6836979D86F}" destId="{64CB661F-D467-B14F-845F-A61D86BB1FB9}" srcOrd="0" destOrd="0" parTransId="{DF5A5BCD-CC22-A84F-B34D-D30F0F1C18E3}" sibTransId="{84593828-3704-624C-9065-A5F74CB9CD79}"/>
    <dgm:cxn modelId="{899074E5-5169-9844-B2AA-413C969ED975}" type="presOf" srcId="{BCAD1DF8-526F-3243-A881-D5EED891F27B}" destId="{8E88B430-8992-904D-A77C-93808EE0221D}" srcOrd="0" destOrd="0" presId="urn:microsoft.com/office/officeart/2005/8/layout/lProcess3"/>
    <dgm:cxn modelId="{9556ACE6-878E-1040-92D9-F518E43F9DF0}" srcId="{95EDF4C3-FE3D-2040-ACE6-62E57D047EA9}" destId="{3C0B208E-9FBF-B745-B199-5A2150BE4EEB}" srcOrd="1" destOrd="0" parTransId="{97A8675C-1592-2B48-B8AC-3C059C0B2C1B}" sibTransId="{6ED1CCAC-FB0D-B348-9F2D-46A47EE9A3AD}"/>
    <dgm:cxn modelId="{9D8FD2ED-650B-7B46-831D-A3FDA935EE31}" type="presOf" srcId="{95EDF4C3-FE3D-2040-ACE6-62E57D047EA9}" destId="{971B06C9-6398-0B46-8921-46E6BE0B03DB}" srcOrd="0" destOrd="0" presId="urn:microsoft.com/office/officeart/2005/8/layout/lProcess3"/>
    <dgm:cxn modelId="{54CE5DEE-E17A-2140-9395-694F446CE4FF}" type="presOf" srcId="{3C0B208E-9FBF-B745-B199-5A2150BE4EEB}" destId="{15AF1D74-2EA1-2446-A056-03BB91C52061}" srcOrd="0" destOrd="0" presId="urn:microsoft.com/office/officeart/2005/8/layout/lProcess3"/>
    <dgm:cxn modelId="{81EF35F9-41C7-B346-924B-62D16FE31FDA}" srcId="{BCAD1DF8-526F-3243-A881-D5EED891F27B}" destId="{EEADBF20-4AC6-2E42-9763-2D291E778A03}" srcOrd="1" destOrd="0" parTransId="{08F59FD5-1F82-2944-9372-C7C9B9924D21}" sibTransId="{A16C87CC-C18E-9948-814F-220EA1B93A53}"/>
    <dgm:cxn modelId="{063542FA-E3A3-0546-ABB6-90A49AB6A150}" type="presOf" srcId="{51530B95-506D-594F-A23C-23C4B87C035B}" destId="{44119A7D-F3DE-3B4E-BB68-A5FE6AA27D60}" srcOrd="0" destOrd="0" presId="urn:microsoft.com/office/officeart/2005/8/layout/lProcess3"/>
    <dgm:cxn modelId="{10D9DB50-F010-A54E-B2D8-F68C6CC996DF}" type="presParOf" srcId="{BBDDE67A-BA60-BC44-8272-5FBF9A985913}" destId="{50BF8A28-89CD-DE47-B2A2-06E36ADD8674}" srcOrd="0" destOrd="0" presId="urn:microsoft.com/office/officeart/2005/8/layout/lProcess3"/>
    <dgm:cxn modelId="{132AE6BA-9CA8-634D-8CD9-6256C57B138C}" type="presParOf" srcId="{50BF8A28-89CD-DE47-B2A2-06E36ADD8674}" destId="{971B06C9-6398-0B46-8921-46E6BE0B03DB}" srcOrd="0" destOrd="0" presId="urn:microsoft.com/office/officeart/2005/8/layout/lProcess3"/>
    <dgm:cxn modelId="{51ADC769-674E-C94C-9C0F-215BA1D0CA6F}" type="presParOf" srcId="{50BF8A28-89CD-DE47-B2A2-06E36ADD8674}" destId="{6453EFD1-286A-9E47-A3A4-CDBB3EE20C8A}" srcOrd="1" destOrd="0" presId="urn:microsoft.com/office/officeart/2005/8/layout/lProcess3"/>
    <dgm:cxn modelId="{1E9BB425-D82B-BE43-BF28-2B88BF220A2E}" type="presParOf" srcId="{50BF8A28-89CD-DE47-B2A2-06E36ADD8674}" destId="{16C97250-12CA-E140-B12D-805B1FDCBC58}" srcOrd="2" destOrd="0" presId="urn:microsoft.com/office/officeart/2005/8/layout/lProcess3"/>
    <dgm:cxn modelId="{4EA2082F-17ED-BF4B-9AC6-10071307B11A}" type="presParOf" srcId="{50BF8A28-89CD-DE47-B2A2-06E36ADD8674}" destId="{B05C2598-BC4E-AF47-9B88-9F6421395E0B}" srcOrd="3" destOrd="0" presId="urn:microsoft.com/office/officeart/2005/8/layout/lProcess3"/>
    <dgm:cxn modelId="{4F090E54-1438-6F4A-BC09-A786450EAD0A}" type="presParOf" srcId="{50BF8A28-89CD-DE47-B2A2-06E36ADD8674}" destId="{15AF1D74-2EA1-2446-A056-03BB91C52061}" srcOrd="4" destOrd="0" presId="urn:microsoft.com/office/officeart/2005/8/layout/lProcess3"/>
    <dgm:cxn modelId="{6AA37279-DCAE-F34F-BB1A-62223D4770C3}" type="presParOf" srcId="{BBDDE67A-BA60-BC44-8272-5FBF9A985913}" destId="{93DCF58C-31B7-8B41-9631-01D6B9293BB6}" srcOrd="1" destOrd="0" presId="urn:microsoft.com/office/officeart/2005/8/layout/lProcess3"/>
    <dgm:cxn modelId="{1B1ED2B3-6B36-E641-B01C-8FCC91B9ECBF}" type="presParOf" srcId="{BBDDE67A-BA60-BC44-8272-5FBF9A985913}" destId="{737B8BD5-ADB1-9E44-9D7F-A5BBBED490EE}" srcOrd="2" destOrd="0" presId="urn:microsoft.com/office/officeart/2005/8/layout/lProcess3"/>
    <dgm:cxn modelId="{74280B53-0281-494A-A2DC-23A345B1F29F}" type="presParOf" srcId="{737B8BD5-ADB1-9E44-9D7F-A5BBBED490EE}" destId="{26B7D8FC-80EE-4843-94BD-9640AD5D3123}" srcOrd="0" destOrd="0" presId="urn:microsoft.com/office/officeart/2005/8/layout/lProcess3"/>
    <dgm:cxn modelId="{1E51AD3D-C4E2-DC4A-99C1-BADC18FCCE06}" type="presParOf" srcId="{737B8BD5-ADB1-9E44-9D7F-A5BBBED490EE}" destId="{1DD97E96-87A1-7C4B-90AC-B8B7C051AC1C}" srcOrd="1" destOrd="0" presId="urn:microsoft.com/office/officeart/2005/8/layout/lProcess3"/>
    <dgm:cxn modelId="{4EA1B27F-04EB-A940-9188-644F9B7B73B6}" type="presParOf" srcId="{737B8BD5-ADB1-9E44-9D7F-A5BBBED490EE}" destId="{8F2A5E92-71DC-8846-80A1-727FEF3C20C5}" srcOrd="2" destOrd="0" presId="urn:microsoft.com/office/officeart/2005/8/layout/lProcess3"/>
    <dgm:cxn modelId="{00C3611D-6B73-C24B-B19B-EFD8446139A3}" type="presParOf" srcId="{737B8BD5-ADB1-9E44-9D7F-A5BBBED490EE}" destId="{37773B53-A7D9-664F-A5E0-76B7FBBB75F7}" srcOrd="3" destOrd="0" presId="urn:microsoft.com/office/officeart/2005/8/layout/lProcess3"/>
    <dgm:cxn modelId="{80E875BC-88BF-2A48-BD8F-83E7E033F86E}" type="presParOf" srcId="{737B8BD5-ADB1-9E44-9D7F-A5BBBED490EE}" destId="{1CBBFF04-CDAD-4740-9FFC-392A6D75E3A6}" srcOrd="4" destOrd="0" presId="urn:microsoft.com/office/officeart/2005/8/layout/lProcess3"/>
    <dgm:cxn modelId="{79B91DD4-9E83-8240-8687-766DD66F6281}" type="presParOf" srcId="{BBDDE67A-BA60-BC44-8272-5FBF9A985913}" destId="{0577650B-F77C-4F44-944A-E03FAC21DE6F}" srcOrd="3" destOrd="0" presId="urn:microsoft.com/office/officeart/2005/8/layout/lProcess3"/>
    <dgm:cxn modelId="{7CDE08A8-0683-CD48-94D6-A6DF4A3C99FE}" type="presParOf" srcId="{BBDDE67A-BA60-BC44-8272-5FBF9A985913}" destId="{8E4DFC1B-C7F6-6B41-A3F4-9C5B50CC72D9}" srcOrd="4" destOrd="0" presId="urn:microsoft.com/office/officeart/2005/8/layout/lProcess3"/>
    <dgm:cxn modelId="{D43FA3F6-251B-064D-A677-F94335FAE06C}" type="presParOf" srcId="{8E4DFC1B-C7F6-6B41-A3F4-9C5B50CC72D9}" destId="{8E88B430-8992-904D-A77C-93808EE0221D}" srcOrd="0" destOrd="0" presId="urn:microsoft.com/office/officeart/2005/8/layout/lProcess3"/>
    <dgm:cxn modelId="{8A636092-8321-4740-B9A0-73DEB7E6F287}" type="presParOf" srcId="{8E4DFC1B-C7F6-6B41-A3F4-9C5B50CC72D9}" destId="{5FD09EF0-6992-2441-A3D5-F461740283EE}" srcOrd="1" destOrd="0" presId="urn:microsoft.com/office/officeart/2005/8/layout/lProcess3"/>
    <dgm:cxn modelId="{93691D2E-43C0-5B4C-A7E3-58CD9ABBA240}" type="presParOf" srcId="{8E4DFC1B-C7F6-6B41-A3F4-9C5B50CC72D9}" destId="{44119A7D-F3DE-3B4E-BB68-A5FE6AA27D60}" srcOrd="2" destOrd="0" presId="urn:microsoft.com/office/officeart/2005/8/layout/lProcess3"/>
    <dgm:cxn modelId="{0830755E-4C9D-A442-A7D7-6131C0D66370}" type="presParOf" srcId="{8E4DFC1B-C7F6-6B41-A3F4-9C5B50CC72D9}" destId="{3942CC4D-3018-4E44-A986-FCC2055777BC}" srcOrd="3" destOrd="0" presId="urn:microsoft.com/office/officeart/2005/8/layout/lProcess3"/>
    <dgm:cxn modelId="{7558FC8A-7072-634F-BEF7-A14B2CDE8BB5}" type="presParOf" srcId="{8E4DFC1B-C7F6-6B41-A3F4-9C5B50CC72D9}" destId="{05DE6B38-D321-344B-9CA2-070AA2D56AA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B06C9-6398-0B46-8921-46E6BE0B03DB}">
      <dsp:nvSpPr>
        <dsp:cNvPr id="0" name=""/>
        <dsp:cNvSpPr/>
      </dsp:nvSpPr>
      <dsp:spPr>
        <a:xfrm>
          <a:off x="0" y="30078"/>
          <a:ext cx="3231241" cy="1557581"/>
        </a:xfrm>
        <a:prstGeom prst="chevr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Internalized stigma</a:t>
          </a:r>
        </a:p>
      </dsp:txBody>
      <dsp:txXfrm>
        <a:off x="778791" y="30078"/>
        <a:ext cx="1673660" cy="1557581"/>
      </dsp:txXfrm>
    </dsp:sp>
    <dsp:sp modelId="{16C97250-12CA-E140-B12D-805B1FDCBC58}">
      <dsp:nvSpPr>
        <dsp:cNvPr id="0" name=""/>
        <dsp:cNvSpPr/>
      </dsp:nvSpPr>
      <dsp:spPr>
        <a:xfrm>
          <a:off x="3075848" y="91"/>
          <a:ext cx="5017618" cy="1617554"/>
        </a:xfrm>
        <a:prstGeom prst="chevron">
          <a:avLst/>
        </a:prstGeom>
        <a:solidFill>
          <a:schemeClr val="accent2">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rgbClr val="C00000"/>
              </a:solidFill>
            </a:rPr>
            <a:t>➤ Reduced fear of dying / increased optimism</a:t>
          </a:r>
        </a:p>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rgbClr val="C00000"/>
              </a:solidFill>
            </a:rPr>
            <a:t>➤ Restored social ‘value’ &amp; role fulfillment via productivity</a:t>
          </a:r>
        </a:p>
      </dsp:txBody>
      <dsp:txXfrm>
        <a:off x="3884625" y="91"/>
        <a:ext cx="3400064" cy="1617554"/>
      </dsp:txXfrm>
    </dsp:sp>
    <dsp:sp modelId="{15AF1D74-2EA1-2446-A056-03BB91C52061}">
      <dsp:nvSpPr>
        <dsp:cNvPr id="0" name=""/>
        <dsp:cNvSpPr/>
      </dsp:nvSpPr>
      <dsp:spPr>
        <a:xfrm>
          <a:off x="8171624" y="202458"/>
          <a:ext cx="2797861" cy="1261119"/>
        </a:xfrm>
        <a:prstGeom prst="flowChartOnlineStorage">
          <a:avLst/>
        </a:prstGeom>
        <a:solidFill>
          <a:schemeClr val="accent2">
            <a:lumMod val="20000"/>
            <a:lumOff val="80000"/>
            <a:alpha val="90000"/>
          </a:schemeClr>
        </a:solidFill>
        <a:ln w="25400" cap="flat" cmpd="sng" algn="ctr">
          <a:solidFill>
            <a:schemeClr val="accent2">
              <a:tint val="40000"/>
              <a:alpha val="90000"/>
              <a:hueOff val="-1813247"/>
              <a:satOff val="6225"/>
              <a:lumOff val="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rPr>
            <a:t>ART efficacy     </a:t>
          </a:r>
          <a:r>
            <a:rPr lang="en-US" sz="1800" b="0" kern="1200">
              <a:solidFill>
                <a:srgbClr val="C00000"/>
              </a:solidFill>
            </a:rPr>
            <a:t>(improved community-wide ‘coverage’)</a:t>
          </a:r>
          <a:endParaRPr lang="en-US" sz="1800" b="0" kern="1200" dirty="0">
            <a:solidFill>
              <a:srgbClr val="C00000"/>
            </a:solidFill>
          </a:endParaRPr>
        </a:p>
      </dsp:txBody>
      <dsp:txXfrm>
        <a:off x="8637934" y="202458"/>
        <a:ext cx="1865241" cy="1261119"/>
      </dsp:txXfrm>
    </dsp:sp>
    <dsp:sp modelId="{26B7D8FC-80EE-4843-94BD-9640AD5D3123}">
      <dsp:nvSpPr>
        <dsp:cNvPr id="0" name=""/>
        <dsp:cNvSpPr/>
      </dsp:nvSpPr>
      <dsp:spPr>
        <a:xfrm>
          <a:off x="0" y="1835707"/>
          <a:ext cx="3231241" cy="1557581"/>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Perceived / anticipated stigma</a:t>
          </a:r>
        </a:p>
      </dsp:txBody>
      <dsp:txXfrm>
        <a:off x="778791" y="1835707"/>
        <a:ext cx="1673660" cy="1557581"/>
      </dsp:txXfrm>
    </dsp:sp>
    <dsp:sp modelId="{8F2A5E92-71DC-8846-80A1-727FEF3C20C5}">
      <dsp:nvSpPr>
        <dsp:cNvPr id="0" name=""/>
        <dsp:cNvSpPr/>
      </dsp:nvSpPr>
      <dsp:spPr>
        <a:xfrm>
          <a:off x="3075848" y="1889164"/>
          <a:ext cx="5016099" cy="1450668"/>
        </a:xfrm>
        <a:prstGeom prst="chevron">
          <a:avLst/>
        </a:prstGeom>
        <a:solidFill>
          <a:schemeClr val="accent1">
            <a:lumMod val="40000"/>
            <a:lumOff val="60000"/>
            <a:alpha val="90000"/>
          </a:schemeClr>
        </a:solidFill>
        <a:ln w="25400" cap="flat" cmpd="sng" algn="ctr">
          <a:solidFill>
            <a:schemeClr val="accent2">
              <a:tint val="40000"/>
              <a:alpha val="90000"/>
              <a:hueOff val="-3626494"/>
              <a:satOff val="12450"/>
              <a:lumOff val="4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bg2">
                  <a:lumMod val="25000"/>
                </a:schemeClr>
              </a:solidFill>
            </a:rPr>
            <a:t>➤</a:t>
          </a:r>
          <a:r>
            <a:rPr lang="en-US" sz="2000" kern="1200" dirty="0">
              <a:solidFill>
                <a:srgbClr val="C00000"/>
              </a:solidFill>
            </a:rPr>
            <a:t> </a:t>
          </a:r>
          <a:r>
            <a:rPr lang="en-US" sz="2000" kern="1200" dirty="0"/>
            <a:t>Positive experiences with HIV status disclosure</a:t>
          </a:r>
        </a:p>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bg2">
                  <a:lumMod val="25000"/>
                </a:schemeClr>
              </a:solidFill>
            </a:rPr>
            <a:t>➤</a:t>
          </a:r>
          <a:r>
            <a:rPr lang="en-US" sz="2000" kern="1200" dirty="0">
              <a:solidFill>
                <a:srgbClr val="C00000"/>
              </a:solidFill>
            </a:rPr>
            <a:t> </a:t>
          </a:r>
          <a:r>
            <a:rPr lang="en-US" sz="2000" kern="1200" dirty="0"/>
            <a:t>Increased social support &amp; ‘solidarity’ with other PLHIV</a:t>
          </a:r>
        </a:p>
      </dsp:txBody>
      <dsp:txXfrm>
        <a:off x="3801182" y="1889164"/>
        <a:ext cx="3565431" cy="1450668"/>
      </dsp:txXfrm>
    </dsp:sp>
    <dsp:sp modelId="{1CBBFF04-CDAD-4740-9FFC-392A6D75E3A6}">
      <dsp:nvSpPr>
        <dsp:cNvPr id="0" name=""/>
        <dsp:cNvSpPr/>
      </dsp:nvSpPr>
      <dsp:spPr>
        <a:xfrm>
          <a:off x="8171624" y="1820600"/>
          <a:ext cx="2797861" cy="1536574"/>
        </a:xfrm>
        <a:prstGeom prst="flowChartOnlineStorage">
          <a:avLst/>
        </a:prstGeom>
        <a:solidFill>
          <a:schemeClr val="accent1">
            <a:lumMod val="20000"/>
            <a:lumOff val="80000"/>
            <a:alpha val="90000"/>
          </a:schemeClr>
        </a:solidFill>
        <a:ln w="25400" cap="flat" cmpd="sng" algn="ctr">
          <a:solidFill>
            <a:schemeClr val="accent2">
              <a:tint val="40000"/>
              <a:alpha val="90000"/>
              <a:hueOff val="-5439741"/>
              <a:satOff val="18675"/>
              <a:lumOff val="7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HIV testing: more disclosures  </a:t>
          </a:r>
        </a:p>
        <a:p>
          <a:pPr marL="0" lvl="0" indent="0" algn="ctr" defTabSz="800100">
            <a:lnSpc>
              <a:spcPct val="90000"/>
            </a:lnSpc>
            <a:spcBef>
              <a:spcPct val="0"/>
            </a:spcBef>
            <a:spcAft>
              <a:spcPct val="35000"/>
            </a:spcAft>
            <a:buNone/>
          </a:pPr>
          <a:r>
            <a:rPr lang="en-US" sz="1800" kern="1200" dirty="0"/>
            <a:t>Visibility at clinics (care-seeking closer to home)</a:t>
          </a:r>
        </a:p>
      </dsp:txBody>
      <dsp:txXfrm>
        <a:off x="8637934" y="1820600"/>
        <a:ext cx="1865241" cy="1536574"/>
      </dsp:txXfrm>
    </dsp:sp>
    <dsp:sp modelId="{8E88B430-8992-904D-A77C-93808EE0221D}">
      <dsp:nvSpPr>
        <dsp:cNvPr id="0" name=""/>
        <dsp:cNvSpPr/>
      </dsp:nvSpPr>
      <dsp:spPr>
        <a:xfrm>
          <a:off x="0" y="3637516"/>
          <a:ext cx="3231241" cy="1557581"/>
        </a:xfrm>
        <a:prstGeom prst="chevr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Enacted stigma</a:t>
          </a:r>
        </a:p>
      </dsp:txBody>
      <dsp:txXfrm>
        <a:off x="778791" y="3637516"/>
        <a:ext cx="1673660" cy="1557581"/>
      </dsp:txXfrm>
    </dsp:sp>
    <dsp:sp modelId="{44119A7D-F3DE-3B4E-BB68-A5FE6AA27D60}">
      <dsp:nvSpPr>
        <dsp:cNvPr id="0" name=""/>
        <dsp:cNvSpPr/>
      </dsp:nvSpPr>
      <dsp:spPr>
        <a:xfrm>
          <a:off x="3075848" y="3611350"/>
          <a:ext cx="5016099" cy="1609914"/>
        </a:xfrm>
        <a:prstGeom prst="chevron">
          <a:avLst/>
        </a:prstGeom>
        <a:solidFill>
          <a:schemeClr val="accent5">
            <a:lumMod val="20000"/>
            <a:lumOff val="80000"/>
            <a:alpha val="90000"/>
          </a:schemeClr>
        </a:solidFill>
        <a:ln w="25400" cap="flat" cmpd="sng" algn="ctr">
          <a:solidFill>
            <a:schemeClr val="accent2">
              <a:tint val="40000"/>
              <a:alpha val="90000"/>
              <a:hueOff val="-7252988"/>
              <a:satOff val="24900"/>
              <a:lumOff val="9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rgbClr val="C00000"/>
              </a:solidFill>
            </a:rPr>
            <a:t>➤ Power of appearance / healthy bodies: fears (infection, death, ‘sin’) no longer elicited</a:t>
          </a:r>
        </a:p>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bg2">
                  <a:lumMod val="25000"/>
                </a:schemeClr>
              </a:solidFill>
            </a:rPr>
            <a:t>➤</a:t>
          </a:r>
          <a:r>
            <a:rPr lang="en-US" sz="2000" kern="1200" dirty="0">
              <a:solidFill>
                <a:srgbClr val="C00000"/>
              </a:solidFill>
            </a:rPr>
            <a:t> </a:t>
          </a:r>
          <a:r>
            <a:rPr lang="en-US" sz="2000" kern="1200" dirty="0"/>
            <a:t>No longer socially normative to stigmatize PLHIV </a:t>
          </a:r>
        </a:p>
      </dsp:txBody>
      <dsp:txXfrm>
        <a:off x="3880805" y="3611350"/>
        <a:ext cx="3406185" cy="1609914"/>
      </dsp:txXfrm>
    </dsp:sp>
    <dsp:sp modelId="{05DE6B38-D321-344B-9CA2-070AA2D56AA8}">
      <dsp:nvSpPr>
        <dsp:cNvPr id="0" name=""/>
        <dsp:cNvSpPr/>
      </dsp:nvSpPr>
      <dsp:spPr>
        <a:xfrm>
          <a:off x="8171624" y="3659202"/>
          <a:ext cx="2797861" cy="1536574"/>
        </a:xfrm>
        <a:prstGeom prst="flowChartOnlineStorage">
          <a:avLst/>
        </a:prstGeom>
        <a:solidFill>
          <a:schemeClr val="accent6">
            <a:lumMod val="20000"/>
            <a:lumOff val="80000"/>
            <a:alpha val="90000"/>
          </a:schemeClr>
        </a:solidFill>
        <a:ln w="25400" cap="flat" cmpd="sng" algn="ctr">
          <a:solidFill>
            <a:schemeClr val="accent2">
              <a:tint val="40000"/>
              <a:alpha val="90000"/>
              <a:hueOff val="-9066235"/>
              <a:satOff val="31125"/>
              <a:lumOff val="12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Intervention messaging</a:t>
          </a:r>
        </a:p>
        <a:p>
          <a:pPr marL="0" lvl="0" indent="0" algn="ctr" defTabSz="800100">
            <a:lnSpc>
              <a:spcPct val="90000"/>
            </a:lnSpc>
            <a:spcBef>
              <a:spcPct val="0"/>
            </a:spcBef>
            <a:spcAft>
              <a:spcPct val="35000"/>
            </a:spcAft>
            <a:buNone/>
          </a:pPr>
          <a:r>
            <a:rPr lang="en-US" sz="1800" kern="1200" dirty="0"/>
            <a:t>Anti-discrimination laws</a:t>
          </a:r>
        </a:p>
        <a:p>
          <a:pPr marL="0" lvl="0" indent="0" algn="ctr" defTabSz="800100">
            <a:lnSpc>
              <a:spcPct val="90000"/>
            </a:lnSpc>
            <a:spcBef>
              <a:spcPct val="0"/>
            </a:spcBef>
            <a:spcAft>
              <a:spcPct val="35000"/>
            </a:spcAft>
            <a:buNone/>
          </a:pPr>
          <a:r>
            <a:rPr lang="en-US" sz="1800" kern="1200" dirty="0"/>
            <a:t>Mass media</a:t>
          </a:r>
        </a:p>
      </dsp:txBody>
      <dsp:txXfrm>
        <a:off x="8637934" y="3659202"/>
        <a:ext cx="1865241" cy="153657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D8446-00C8-D745-A31C-6B37D176BCF6}" type="datetimeFigureOut">
              <a:rPr lang="en-US" smtClean="0"/>
              <a:t>7/23/18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89CA8-F2DC-394A-B3C9-856E9A4EC66E}" type="slidenum">
              <a:rPr lang="en-US" smtClean="0"/>
              <a:t>‹#›</a:t>
            </a:fld>
            <a:endParaRPr lang="en-US"/>
          </a:p>
        </p:txBody>
      </p:sp>
    </p:spTree>
    <p:extLst>
      <p:ext uri="{BB962C8B-B14F-4D97-AF65-F5344CB8AC3E}">
        <p14:creationId xmlns:p14="http://schemas.microsoft.com/office/powerpoint/2010/main" val="9005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It’s my pleasure to speak to you today about research on HIV-related stigma across the UTT trials</a:t>
            </a:r>
          </a:p>
        </p:txBody>
      </p:sp>
      <p:sp>
        <p:nvSpPr>
          <p:cNvPr id="4" name="Slide Number Placeholder 3"/>
          <p:cNvSpPr>
            <a:spLocks noGrp="1"/>
          </p:cNvSpPr>
          <p:nvPr>
            <p:ph type="sldNum" sz="quarter" idx="10"/>
          </p:nvPr>
        </p:nvSpPr>
        <p:spPr/>
        <p:txBody>
          <a:bodyPr/>
          <a:lstStyle/>
          <a:p>
            <a:fld id="{2D189CA8-F2DC-394A-B3C9-856E9A4EC66E}" type="slidenum">
              <a:rPr lang="en-US" smtClean="0"/>
              <a:t>1</a:t>
            </a:fld>
            <a:endParaRPr lang="en-US"/>
          </a:p>
        </p:txBody>
      </p:sp>
    </p:spTree>
    <p:extLst>
      <p:ext uri="{BB962C8B-B14F-4D97-AF65-F5344CB8AC3E}">
        <p14:creationId xmlns:p14="http://schemas.microsoft.com/office/powerpoint/2010/main" val="186983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b="1" dirty="0"/>
              <a:t>SEARCH includes an embedded longitudinal qualitative research component with the overall aim to c</a:t>
            </a:r>
            <a:r>
              <a:rPr lang="en-US" sz="2800" dirty="0"/>
              <a:t>ompare, over time, and across trial arms, how UTT influences changes in beliefs, attitudes and behaviors related to HIV  </a:t>
            </a:r>
          </a:p>
          <a:p>
            <a:pPr lvl="1"/>
            <a:r>
              <a:rPr lang="en-US" sz="2400" dirty="0"/>
              <a:t>The study has been designed to Inform adaptations, assess consequences (both positive and negative), and to elucidate pathways of intervention action</a:t>
            </a:r>
          </a:p>
          <a:p>
            <a:pPr lvl="1"/>
            <a:endParaRPr lang="en-US" sz="2400" dirty="0"/>
          </a:p>
          <a:p>
            <a:pPr lvl="1"/>
            <a:r>
              <a:rPr lang="en-GB" sz="2600" dirty="0"/>
              <a:t>We’ve been doing this work in </a:t>
            </a:r>
            <a:r>
              <a:rPr lang="en-GB" sz="2600" b="1" u="sng" dirty="0"/>
              <a:t>8 of 32 communities</a:t>
            </a:r>
            <a:r>
              <a:rPr lang="en-GB" sz="2600" dirty="0"/>
              <a:t> in Kenya &amp; Uganda participating in SEARCH</a:t>
            </a:r>
          </a:p>
          <a:p>
            <a:pPr lvl="1"/>
            <a:endParaRPr lang="en-GB" sz="2600" dirty="0"/>
          </a:p>
          <a:p>
            <a:pPr lvl="1"/>
            <a:r>
              <a:rPr lang="en-GB" sz="2600" dirty="0"/>
              <a:t>Annual in-depth interviews in 3 cohorts: </a:t>
            </a:r>
            <a:r>
              <a:rPr lang="en-GB" sz="2400" i="1" dirty="0"/>
              <a:t>community members (HIV+ &amp; HIV-), community leaders, and health care providers</a:t>
            </a:r>
          </a:p>
          <a:p>
            <a:pPr lvl="1"/>
            <a:r>
              <a:rPr lang="en-GB" sz="2600" dirty="0"/>
              <a:t>Annual FGDs &amp; observations at CHCs</a:t>
            </a:r>
            <a:endParaRPr lang="en-US" sz="1200" dirty="0"/>
          </a:p>
          <a:p>
            <a:endParaRPr lang="en-US" sz="1200" dirty="0"/>
          </a:p>
          <a:p>
            <a:endParaRPr lang="en-US" sz="1200" dirty="0"/>
          </a:p>
          <a:p>
            <a:r>
              <a:rPr lang="en-US" sz="1200" dirty="0"/>
              <a:t>************</a:t>
            </a:r>
          </a:p>
          <a:p>
            <a:r>
              <a:rPr lang="en-US" sz="1200" dirty="0"/>
              <a:t>*</a:t>
            </a:r>
            <a:r>
              <a:rPr lang="en-GB" sz="1200" dirty="0"/>
              <a:t>Randomly selected community members further stratified by HIV status (5 HIV negative and 9 HIV PLWHV per community)</a:t>
            </a:r>
          </a:p>
          <a:p>
            <a:r>
              <a:rPr lang="en-GB" sz="1200" dirty="0"/>
              <a:t>** community leader HIV status is unknown, selected based on role in the community and involvement in SEARCH mobilization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up year 1 notes: </a:t>
            </a:r>
            <a:r>
              <a:rPr lang="en-US" sz="1200" i="1" baseline="0" dirty="0"/>
              <a:t>(n=4 not included  due to death, out-migration, LTFU or declines- 1 HIV- </a:t>
            </a:r>
            <a:r>
              <a:rPr lang="en-US" sz="1200" i="1" baseline="0" dirty="0" err="1"/>
              <a:t>ve</a:t>
            </a:r>
            <a:r>
              <a:rPr lang="en-US" sz="1200" i="1" baseline="0" dirty="0"/>
              <a:t> replacement). </a:t>
            </a:r>
            <a:r>
              <a:rPr lang="en-US" sz="1200" i="1" dirty="0"/>
              <a:t>(1 leader LTFU, replaced in follow up </a:t>
            </a:r>
            <a:r>
              <a:rPr lang="en-US" sz="1200" i="1" baseline="0" dirty="0"/>
              <a:t>year 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up year 2 notes: </a:t>
            </a:r>
            <a:r>
              <a:rPr lang="en-US" sz="1200" i="1" baseline="0" dirty="0"/>
              <a:t>(n=5 not included  since follow up year 1 due to death, out-migration, LTFU or declines- no replacements)</a:t>
            </a:r>
            <a:r>
              <a:rPr lang="en-US" sz="1600" i="1" dirty="0"/>
              <a:t> </a:t>
            </a:r>
          </a:p>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10</a:t>
            </a:fld>
            <a:endParaRPr lang="en-US"/>
          </a:p>
        </p:txBody>
      </p:sp>
    </p:spTree>
    <p:extLst>
      <p:ext uri="{BB962C8B-B14F-4D97-AF65-F5344CB8AC3E}">
        <p14:creationId xmlns:p14="http://schemas.microsoft.com/office/powerpoint/2010/main" val="129372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Constructivist grounded theoretical / case study approach</a:t>
            </a:r>
          </a:p>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11</a:t>
            </a:fld>
            <a:endParaRPr lang="en-US"/>
          </a:p>
        </p:txBody>
      </p:sp>
    </p:spTree>
    <p:extLst>
      <p:ext uri="{BB962C8B-B14F-4D97-AF65-F5344CB8AC3E}">
        <p14:creationId xmlns:p14="http://schemas.microsoft.com/office/powerpoint/2010/main" val="192876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12</a:t>
            </a:fld>
            <a:endParaRPr lang="en-US"/>
          </a:p>
        </p:txBody>
      </p:sp>
    </p:spTree>
    <p:extLst>
      <p:ext uri="{BB962C8B-B14F-4D97-AF65-F5344CB8AC3E}">
        <p14:creationId xmlns:p14="http://schemas.microsoft.com/office/powerpoint/2010/main" val="349832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13</a:t>
            </a:fld>
            <a:endParaRPr lang="en-US"/>
          </a:p>
        </p:txBody>
      </p:sp>
    </p:spTree>
    <p:extLst>
      <p:ext uri="{BB962C8B-B14F-4D97-AF65-F5344CB8AC3E}">
        <p14:creationId xmlns:p14="http://schemas.microsoft.com/office/powerpoint/2010/main" val="251794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16</a:t>
            </a:fld>
            <a:endParaRPr lang="en-US"/>
          </a:p>
        </p:txBody>
      </p:sp>
    </p:spTree>
    <p:extLst>
      <p:ext uri="{BB962C8B-B14F-4D97-AF65-F5344CB8AC3E}">
        <p14:creationId xmlns:p14="http://schemas.microsoft.com/office/powerpoint/2010/main" val="356394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42A91-3544-4395-9345-30EF63504393}" type="slidenum">
              <a:rPr lang="en-US" smtClean="0"/>
              <a:pPr/>
              <a:t>17</a:t>
            </a:fld>
            <a:endParaRPr lang="en-US"/>
          </a:p>
        </p:txBody>
      </p:sp>
    </p:spTree>
    <p:extLst>
      <p:ext uri="{BB962C8B-B14F-4D97-AF65-F5344CB8AC3E}">
        <p14:creationId xmlns:p14="http://schemas.microsoft.com/office/powerpoint/2010/main" val="73181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42A91-3544-4395-9345-30EF63504393}" type="slidenum">
              <a:rPr lang="en-US" smtClean="0"/>
              <a:pPr/>
              <a:t>18</a:t>
            </a:fld>
            <a:endParaRPr lang="en-US"/>
          </a:p>
        </p:txBody>
      </p:sp>
    </p:spTree>
    <p:extLst>
      <p:ext uri="{BB962C8B-B14F-4D97-AF65-F5344CB8AC3E}">
        <p14:creationId xmlns:p14="http://schemas.microsoft.com/office/powerpoint/2010/main" val="17264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p&lt;0.001 presented in the first part between the charts indicate how significant is the change of stigma perception between the start and the end of the trial, for each of the two stigma variables. We used Chi2 tests to compare before/after distribution.</a:t>
            </a:r>
          </a:p>
          <a:p>
            <a:r>
              <a:rPr lang="en-US" sz="1200" b="0" i="0" kern="1200" dirty="0">
                <a:solidFill>
                  <a:schemeClr val="tx1"/>
                </a:solidFill>
                <a:effectLst/>
                <a:latin typeface="+mn-lt"/>
                <a:ea typeface="+mn-ea"/>
                <a:cs typeface="+mn-cs"/>
              </a:rPr>
              <a:t>You can see that the number of people perceiving stigma decreased for the two stigma variables between the start and the end of the trial. And this decrease is significant.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the second part, we explored factors associated with stigma perception at the end of the trial using multivariable logistic regressions (one regression for each of the stigma variables). On this slide, we only present the variables significantly associated with both of the two stigma variables (each of these associations had a p&lt;0.001).</a:t>
            </a:r>
          </a:p>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21</a:t>
            </a:fld>
            <a:endParaRPr lang="en-US"/>
          </a:p>
        </p:txBody>
      </p:sp>
    </p:spTree>
    <p:extLst>
      <p:ext uri="{BB962C8B-B14F-4D97-AF65-F5344CB8AC3E}">
        <p14:creationId xmlns:p14="http://schemas.microsoft.com/office/powerpoint/2010/main" val="423444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Cross-Trial Conclusions</a:t>
            </a:r>
          </a:p>
        </p:txBody>
      </p:sp>
      <p:sp>
        <p:nvSpPr>
          <p:cNvPr id="4" name="Slide Number Placeholder 3"/>
          <p:cNvSpPr>
            <a:spLocks noGrp="1"/>
          </p:cNvSpPr>
          <p:nvPr>
            <p:ph type="sldNum" sz="quarter" idx="10"/>
          </p:nvPr>
        </p:nvSpPr>
        <p:spPr/>
        <p:txBody>
          <a:bodyPr/>
          <a:lstStyle/>
          <a:p>
            <a:fld id="{2D189CA8-F2DC-394A-B3C9-856E9A4EC66E}" type="slidenum">
              <a:rPr lang="en-US" smtClean="0"/>
              <a:t>22</a:t>
            </a:fld>
            <a:endParaRPr lang="en-US"/>
          </a:p>
        </p:txBody>
      </p:sp>
    </p:spTree>
    <p:extLst>
      <p:ext uri="{BB962C8B-B14F-4D97-AF65-F5344CB8AC3E}">
        <p14:creationId xmlns:p14="http://schemas.microsoft.com/office/powerpoint/2010/main" val="388306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23</a:t>
            </a:fld>
            <a:endParaRPr lang="en-US"/>
          </a:p>
        </p:txBody>
      </p:sp>
    </p:spTree>
    <p:extLst>
      <p:ext uri="{BB962C8B-B14F-4D97-AF65-F5344CB8AC3E}">
        <p14:creationId xmlns:p14="http://schemas.microsoft.com/office/powerpoint/2010/main" val="58261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diverse questions posed and diverse approaches taken to the study of stigma and test and treat</a:t>
            </a:r>
          </a:p>
          <a:p>
            <a:endParaRPr lang="en-US" sz="1400" dirty="0"/>
          </a:p>
          <a:p>
            <a:r>
              <a:rPr lang="en-US" sz="1400" dirty="0"/>
              <a:t>But if I had to boil them down there are two main sets of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first is about the effect of stigma on test and treat: Does HIV-related stigma limit the effectiveness of ‘test and treat’ interventions? </a:t>
            </a:r>
            <a:r>
              <a:rPr lang="en-US" sz="1400" i="1" dirty="0"/>
              <a:t>If so, how?</a:t>
            </a:r>
          </a:p>
          <a:p>
            <a:endParaRPr lang="en-US" sz="1400" dirty="0"/>
          </a:p>
          <a:p>
            <a:r>
              <a:rPr lang="en-US" sz="1400" dirty="0"/>
              <a:t>The second is about the effect of test and treat on stigma: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 ‘test and treat’ interventions reduce (or increase) HIV-related stigma?  </a:t>
            </a:r>
            <a:r>
              <a:rPr lang="en-US" sz="1400" i="1" dirty="0"/>
              <a:t>If so, how?</a:t>
            </a:r>
          </a:p>
          <a:p>
            <a:endParaRPr lang="en-US" sz="1400" dirty="0"/>
          </a:p>
        </p:txBody>
      </p:sp>
      <p:sp>
        <p:nvSpPr>
          <p:cNvPr id="4" name="Slide Number Placeholder 3"/>
          <p:cNvSpPr>
            <a:spLocks noGrp="1"/>
          </p:cNvSpPr>
          <p:nvPr>
            <p:ph type="sldNum" sz="quarter" idx="10"/>
          </p:nvPr>
        </p:nvSpPr>
        <p:spPr/>
        <p:txBody>
          <a:bodyPr/>
          <a:lstStyle/>
          <a:p>
            <a:fld id="{2D189CA8-F2DC-394A-B3C9-856E9A4EC66E}" type="slidenum">
              <a:rPr lang="en-US" smtClean="0"/>
              <a:t>2</a:t>
            </a:fld>
            <a:endParaRPr lang="en-US"/>
          </a:p>
        </p:txBody>
      </p:sp>
    </p:spTree>
    <p:extLst>
      <p:ext uri="{BB962C8B-B14F-4D97-AF65-F5344CB8AC3E}">
        <p14:creationId xmlns:p14="http://schemas.microsoft.com/office/powerpoint/2010/main" val="20159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order of this presentation: </a:t>
            </a:r>
          </a:p>
          <a:p>
            <a:r>
              <a:rPr lang="en-US" dirty="0"/>
              <a:t>The PopART Intervention in Zambia and South Africa</a:t>
            </a:r>
          </a:p>
          <a:p>
            <a:r>
              <a:rPr lang="en-US" dirty="0"/>
              <a:t>SEARCH, in Kenya and Uganda</a:t>
            </a:r>
          </a:p>
          <a:p>
            <a:r>
              <a:rPr lang="en-US" dirty="0"/>
              <a:t>The Botswana Combination Prevention Project /</a:t>
            </a:r>
            <a:r>
              <a:rPr lang="en-US" dirty="0" err="1"/>
              <a:t>YaTsie</a:t>
            </a:r>
            <a:endParaRPr lang="en-GB" dirty="0"/>
          </a:p>
          <a:p>
            <a:r>
              <a:rPr lang="en-GB" dirty="0"/>
              <a:t>and the </a:t>
            </a:r>
            <a:r>
              <a:rPr lang="en-US" dirty="0" err="1"/>
              <a:t>TasP</a:t>
            </a:r>
            <a:r>
              <a:rPr lang="en-US" dirty="0"/>
              <a:t> Study in KwaZulu-Natal, South Africa</a:t>
            </a:r>
          </a:p>
          <a:p>
            <a:endParaRPr lang="en-US" dirty="0"/>
          </a:p>
        </p:txBody>
      </p:sp>
      <p:sp>
        <p:nvSpPr>
          <p:cNvPr id="4" name="Slide Number Placeholder 3"/>
          <p:cNvSpPr>
            <a:spLocks noGrp="1"/>
          </p:cNvSpPr>
          <p:nvPr>
            <p:ph type="sldNum" sz="quarter" idx="10"/>
          </p:nvPr>
        </p:nvSpPr>
        <p:spPr/>
        <p:txBody>
          <a:bodyPr/>
          <a:lstStyle/>
          <a:p>
            <a:fld id="{2D189CA8-F2DC-394A-B3C9-856E9A4EC66E}" type="slidenum">
              <a:rPr lang="en-US" smtClean="0"/>
              <a:t>3</a:t>
            </a:fld>
            <a:endParaRPr lang="en-US"/>
          </a:p>
        </p:txBody>
      </p:sp>
    </p:spTree>
    <p:extLst>
      <p:ext uri="{BB962C8B-B14F-4D97-AF65-F5344CB8AC3E}">
        <p14:creationId xmlns:p14="http://schemas.microsoft.com/office/powerpoint/2010/main" val="75779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funding was obtained for an ancillary study that focused on stigma in </a:t>
            </a:r>
            <a:r>
              <a:rPr lang="en-GB" dirty="0" err="1"/>
              <a:t>PopART</a:t>
            </a:r>
            <a:r>
              <a:rPr lang="en-GB" dirty="0"/>
              <a:t>.  The study is investigating three hypotheses about whether the PopART intervention reduces, increases and/or changes HIV stigma.  </a:t>
            </a:r>
          </a:p>
        </p:txBody>
      </p:sp>
      <p:sp>
        <p:nvSpPr>
          <p:cNvPr id="4" name="Slide Number Placeholder 3"/>
          <p:cNvSpPr>
            <a:spLocks noGrp="1"/>
          </p:cNvSpPr>
          <p:nvPr>
            <p:ph type="sldNum" sz="quarter" idx="10"/>
          </p:nvPr>
        </p:nvSpPr>
        <p:spPr/>
        <p:txBody>
          <a:bodyPr/>
          <a:lstStyle/>
          <a:p>
            <a:fld id="{6A2DA321-7DDB-4A99-BDD8-E93BC3689245}" type="slidenum">
              <a:rPr lang="en-US" smtClean="0"/>
              <a:t>4</a:t>
            </a:fld>
            <a:endParaRPr lang="en-US"/>
          </a:p>
        </p:txBody>
      </p:sp>
    </p:spTree>
    <p:extLst>
      <p:ext uri="{BB962C8B-B14F-4D97-AF65-F5344CB8AC3E}">
        <p14:creationId xmlns:p14="http://schemas.microsoft.com/office/powerpoint/2010/main" val="184379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PopART is conducting “parallel assessments” of stigma from multiple perspectives. They are investigating stigma in multiple populations and settings, using comparable qualitative and quantitative measures.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A2DA321-7DDB-4A99-BDD8-E93BC3689245}" type="slidenum">
              <a:rPr lang="en-US" smtClean="0"/>
              <a:t>5</a:t>
            </a:fld>
            <a:endParaRPr lang="en-US"/>
          </a:p>
        </p:txBody>
      </p:sp>
    </p:spTree>
    <p:extLst>
      <p:ext uri="{BB962C8B-B14F-4D97-AF65-F5344CB8AC3E}">
        <p14:creationId xmlns:p14="http://schemas.microsoft.com/office/powerpoint/2010/main" val="127031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Among people living with HIV in the study population, baseline stigma was high, at 30 to 40%. </a:t>
            </a:r>
            <a:r>
              <a:rPr lang="en-GB" dirty="0"/>
              <a:t>Levels of stigma significantly differed between SA and Zambia, with Zambia higher on many measures.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Items for the measurement of internalized stigma included “ I lost respect or standing”, “I think less of myself” and “I felt ashamed” because of my status.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Items to measure the experience of stigma included “people talked badly about me because of my status”,  I was “physically assaulted”, people would “not sit near me”, or “someone else disclosed my status without my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A2DA321-7DDB-4A99-BDD8-E93BC3689245}" type="slidenum">
              <a:rPr lang="en-US" smtClean="0"/>
              <a:t>6</a:t>
            </a:fld>
            <a:endParaRPr lang="en-US"/>
          </a:p>
        </p:txBody>
      </p:sp>
    </p:spTree>
    <p:extLst>
      <p:ext uri="{BB962C8B-B14F-4D97-AF65-F5344CB8AC3E}">
        <p14:creationId xmlns:p14="http://schemas.microsoft.com/office/powerpoint/2010/main" val="109607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200" kern="1200" dirty="0">
                <a:solidFill>
                  <a:schemeClr val="tx1"/>
                </a:solidFill>
                <a:effectLst/>
                <a:latin typeface="+mn-lt"/>
                <a:ea typeface="+mn-ea"/>
                <a:cs typeface="+mn-cs"/>
              </a:rPr>
              <a:t>The team found high levels of negative attitudes towards key populations at baseline, among health workers. This was </a:t>
            </a:r>
            <a:r>
              <a:rPr lang="en-GB" dirty="0"/>
              <a:t>particularly pronounced in Zambia.  </a:t>
            </a:r>
          </a:p>
          <a:p>
            <a:endParaRPr lang="en-ZW" sz="1200" kern="1200" dirty="0">
              <a:solidFill>
                <a:schemeClr val="tx1"/>
              </a:solidFill>
              <a:effectLst/>
              <a:latin typeface="+mn-lt"/>
              <a:ea typeface="+mn-ea"/>
              <a:cs typeface="+mn-cs"/>
            </a:endParaRPr>
          </a:p>
          <a:p>
            <a:r>
              <a:rPr lang="en-ZW" sz="1200" kern="1200" dirty="0">
                <a:solidFill>
                  <a:schemeClr val="tx1"/>
                </a:solidFill>
                <a:effectLst/>
                <a:latin typeface="+mn-lt"/>
                <a:ea typeface="+mn-ea"/>
                <a:cs typeface="+mn-cs"/>
              </a:rPr>
              <a:t>The highest levels of shame were reported towards MSM and women who sell sex.</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most of these health workers also said they would NOT deny these groups HIV services.  </a:t>
            </a:r>
          </a:p>
          <a:p>
            <a:endParaRPr lang="en-GB" dirty="0"/>
          </a:p>
        </p:txBody>
      </p:sp>
      <p:sp>
        <p:nvSpPr>
          <p:cNvPr id="4" name="Slide Number Placeholder 3"/>
          <p:cNvSpPr>
            <a:spLocks noGrp="1"/>
          </p:cNvSpPr>
          <p:nvPr>
            <p:ph type="sldNum" sz="quarter" idx="10"/>
          </p:nvPr>
        </p:nvSpPr>
        <p:spPr/>
        <p:txBody>
          <a:bodyPr/>
          <a:lstStyle/>
          <a:p>
            <a:fld id="{6A2DA321-7DDB-4A99-BDD8-E93BC3689245}" type="slidenum">
              <a:rPr lang="en-US" smtClean="0"/>
              <a:t>7</a:t>
            </a:fld>
            <a:endParaRPr lang="en-US"/>
          </a:p>
        </p:txBody>
      </p:sp>
    </p:spTree>
    <p:extLst>
      <p:ext uri="{BB962C8B-B14F-4D97-AF65-F5344CB8AC3E}">
        <p14:creationId xmlns:p14="http://schemas.microsoft.com/office/powerpoint/2010/main" val="108616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Arial" panose="020B0604020202020204" pitchFamily="34" charset="0"/>
                <a:ea typeface="Calibri" panose="020F0502020204030204" pitchFamily="34" charset="0"/>
              </a:rPr>
              <a:t>Health workers were asked about the link between health facility space and stigma.  This map of one health facility was coloured by a health worker participant to identify where they thought clients living with HIV felt more or less comfortable and where they were talked badly about.  In this map, the ART clinic and TB corner are identified as areas of comfort, the outpatients department and mother to child health clinic as areas of discomfort, and the labour ward as an area where clients living with HIV were talked badly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Arial" panose="020B0604020202020204" pitchFamily="34" charset="0"/>
                <a:ea typeface="Calibri" panose="020F0502020204030204" pitchFamily="34" charset="0"/>
              </a:rPr>
              <a:t>Across the 21 health facilities, the overall findings indicated that space demarcated for HIV services could be either comfortable or uncomfortable. Some health facilities had made changes to reduce the identification of clients living with HIV, including building privacy walls and integrating HIV care with other services.  </a:t>
            </a:r>
          </a:p>
        </p:txBody>
      </p:sp>
      <p:sp>
        <p:nvSpPr>
          <p:cNvPr id="4" name="Slide Number Placeholder 3"/>
          <p:cNvSpPr>
            <a:spLocks noGrp="1"/>
          </p:cNvSpPr>
          <p:nvPr>
            <p:ph type="sldNum" sz="quarter" idx="10"/>
          </p:nvPr>
        </p:nvSpPr>
        <p:spPr/>
        <p:txBody>
          <a:bodyPr/>
          <a:lstStyle/>
          <a:p>
            <a:fld id="{6A2DA321-7DDB-4A99-BDD8-E93BC3689245}" type="slidenum">
              <a:rPr lang="en-US" smtClean="0"/>
              <a:t>8</a:t>
            </a:fld>
            <a:endParaRPr lang="en-US"/>
          </a:p>
        </p:txBody>
      </p:sp>
    </p:spTree>
    <p:extLst>
      <p:ext uri="{BB962C8B-B14F-4D97-AF65-F5344CB8AC3E}">
        <p14:creationId xmlns:p14="http://schemas.microsoft.com/office/powerpoint/2010/main" val="428796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significant proportion of health workers in both countries are living with HIV, as reflected in these figures about self-reported HIV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Qualitative research revealed significant challenges to accessing services faced by health workers living with HIV-- especially those with more education and who have a higher professional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Health workers living with HIV have developed different strategies to keep their status hidden from co-workers and clients, and fear having their HIV status used against them by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desperate irony that health workers who are the face of delivering HIV services are themselves struggling to access them– this is not often talked about, but requires urgent attention and interventions.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2DA321-7DDB-4A99-BDD8-E93BC3689245}" type="slidenum">
              <a:rPr lang="en-US" smtClean="0"/>
              <a:t>9</a:t>
            </a:fld>
            <a:endParaRPr lang="en-US"/>
          </a:p>
        </p:txBody>
      </p:sp>
    </p:spTree>
    <p:extLst>
      <p:ext uri="{BB962C8B-B14F-4D97-AF65-F5344CB8AC3E}">
        <p14:creationId xmlns:p14="http://schemas.microsoft.com/office/powerpoint/2010/main" val="338110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DB86AF-2C4D-A74C-86C4-FE618DECCC2B}" type="datetimeFigureOut">
              <a:rPr lang="en-US" smtClean="0"/>
              <a:t>7/23/18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140089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B86AF-2C4D-A74C-86C4-FE618DECCC2B}" type="datetimeFigureOut">
              <a:rPr lang="en-US" smtClean="0"/>
              <a:t>7/23/18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318392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B86AF-2C4D-A74C-86C4-FE618DECCC2B}" type="datetimeFigureOut">
              <a:rPr lang="en-US" smtClean="0"/>
              <a:t>7/23/18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86585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19200" y="2133600"/>
            <a:ext cx="98552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1117600" y="960438"/>
            <a:ext cx="9956800" cy="944562"/>
          </a:xfrm>
        </p:spPr>
        <p:txBody>
          <a:bodyPr/>
          <a:lstStyle>
            <a:lvl1pPr>
              <a:defRPr>
                <a:solidFill>
                  <a:srgbClr val="0E99C0"/>
                </a:solidFill>
              </a:defRPr>
            </a:lvl1pPr>
          </a:lstStyle>
          <a:p>
            <a:r>
              <a:rPr lang="en-US" dirty="0"/>
              <a:t>Header</a:t>
            </a:r>
          </a:p>
        </p:txBody>
      </p:sp>
      <p:pic>
        <p:nvPicPr>
          <p:cNvPr id="9" name="Picture 8" descr="navyHPTNPPT headere_purple only.png">
            <a:extLst>
              <a:ext uri="{FF2B5EF4-FFF2-40B4-BE49-F238E27FC236}">
                <a16:creationId xmlns:a16="http://schemas.microsoft.com/office/drawing/2014/main" id="{572AD4F5-4385-4615-BEC1-CC3DC4DF7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1043869"/>
          </a:xfrm>
          <a:prstGeom prst="rect">
            <a:avLst/>
          </a:prstGeom>
        </p:spPr>
      </p:pic>
      <p:pic>
        <p:nvPicPr>
          <p:cNvPr id="11" name="Picture 10" descr="navy-background.png">
            <a:extLst>
              <a:ext uri="{FF2B5EF4-FFF2-40B4-BE49-F238E27FC236}">
                <a16:creationId xmlns:a16="http://schemas.microsoft.com/office/drawing/2014/main" id="{AD30F61A-279F-4F2D-AC70-3F022BACE4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184" y="-1"/>
            <a:ext cx="2107091" cy="1043869"/>
          </a:xfrm>
          <a:prstGeom prst="rect">
            <a:avLst/>
          </a:prstGeom>
        </p:spPr>
      </p:pic>
    </p:spTree>
    <p:extLst>
      <p:ext uri="{BB962C8B-B14F-4D97-AF65-F5344CB8AC3E}">
        <p14:creationId xmlns:p14="http://schemas.microsoft.com/office/powerpoint/2010/main" val="3073163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1112761" y="955524"/>
            <a:ext cx="9957080" cy="5778166"/>
          </a:xfrm>
        </p:spPr>
        <p:txBody>
          <a:bodyPr/>
          <a:lstStyle>
            <a:lvl1pPr>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or visuals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navyHPTNPPT headere_purple only.png">
            <a:extLst>
              <a:ext uri="{FF2B5EF4-FFF2-40B4-BE49-F238E27FC236}">
                <a16:creationId xmlns:a16="http://schemas.microsoft.com/office/drawing/2014/main" id="{F5989BAB-748D-4E3B-B014-A4958512E7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1043869"/>
          </a:xfrm>
          <a:prstGeom prst="rect">
            <a:avLst/>
          </a:prstGeom>
        </p:spPr>
      </p:pic>
      <p:pic>
        <p:nvPicPr>
          <p:cNvPr id="7" name="Picture 6" descr="navy-background.png">
            <a:extLst>
              <a:ext uri="{FF2B5EF4-FFF2-40B4-BE49-F238E27FC236}">
                <a16:creationId xmlns:a16="http://schemas.microsoft.com/office/drawing/2014/main" id="{EFB0BE9A-1CC9-44A1-B122-C530B9A4DB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184" y="-1"/>
            <a:ext cx="2107091" cy="1043869"/>
          </a:xfrm>
          <a:prstGeom prst="rect">
            <a:avLst/>
          </a:prstGeom>
        </p:spPr>
      </p:pic>
    </p:spTree>
    <p:extLst>
      <p:ext uri="{BB962C8B-B14F-4D97-AF65-F5344CB8AC3E}">
        <p14:creationId xmlns:p14="http://schemas.microsoft.com/office/powerpoint/2010/main" val="386980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B86AF-2C4D-A74C-86C4-FE618DECCC2B}" type="datetimeFigureOut">
              <a:rPr lang="en-US" smtClean="0"/>
              <a:t>7/23/18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350182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B86AF-2C4D-A74C-86C4-FE618DECCC2B}" type="datetimeFigureOut">
              <a:rPr lang="en-US" smtClean="0"/>
              <a:t>7/23/18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394646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B86AF-2C4D-A74C-86C4-FE618DECCC2B}" type="datetimeFigureOut">
              <a:rPr lang="en-US" smtClean="0"/>
              <a:t>7/23/18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93143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B86AF-2C4D-A74C-86C4-FE618DECCC2B}" type="datetimeFigureOut">
              <a:rPr lang="en-US" smtClean="0"/>
              <a:t>7/23/18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342903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B86AF-2C4D-A74C-86C4-FE618DECCC2B}" type="datetimeFigureOut">
              <a:rPr lang="en-US" smtClean="0"/>
              <a:t>7/23/18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91694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B86AF-2C4D-A74C-86C4-FE618DECCC2B}" type="datetimeFigureOut">
              <a:rPr lang="en-US" smtClean="0"/>
              <a:t>7/23/18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407785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DB86AF-2C4D-A74C-86C4-FE618DECCC2B}" type="datetimeFigureOut">
              <a:rPr lang="en-US" smtClean="0"/>
              <a:t>7/23/18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92522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DB86AF-2C4D-A74C-86C4-FE618DECCC2B}" type="datetimeFigureOut">
              <a:rPr lang="en-US" smtClean="0"/>
              <a:t>7/23/18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1B683-4779-114B-9294-029974564349}" type="slidenum">
              <a:rPr lang="en-US" smtClean="0"/>
              <a:t>‹#›</a:t>
            </a:fld>
            <a:endParaRPr lang="en-US"/>
          </a:p>
        </p:txBody>
      </p:sp>
    </p:spTree>
    <p:extLst>
      <p:ext uri="{BB962C8B-B14F-4D97-AF65-F5344CB8AC3E}">
        <p14:creationId xmlns:p14="http://schemas.microsoft.com/office/powerpoint/2010/main" val="313365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B86AF-2C4D-A74C-86C4-FE618DECCC2B}" type="datetimeFigureOut">
              <a:rPr lang="en-US" smtClean="0"/>
              <a:t>7/23/18</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1B683-4779-114B-9294-029974564349}" type="slidenum">
              <a:rPr lang="en-US" smtClean="0"/>
              <a:t>‹#›</a:t>
            </a:fld>
            <a:endParaRPr lang="en-US"/>
          </a:p>
        </p:txBody>
      </p:sp>
    </p:spTree>
    <p:extLst>
      <p:ext uri="{BB962C8B-B14F-4D97-AF65-F5344CB8AC3E}">
        <p14:creationId xmlns:p14="http://schemas.microsoft.com/office/powerpoint/2010/main" val="42845127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tiff"/><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1898A1-5D00-FB4B-A020-27181A5CA31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335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17CD18-737F-1548-9109-8A4C7FEAF436}"/>
              </a:ext>
            </a:extLst>
          </p:cNvPr>
          <p:cNvSpPr/>
          <p:nvPr/>
        </p:nvSpPr>
        <p:spPr>
          <a:xfrm>
            <a:off x="0" y="0"/>
            <a:ext cx="12192000" cy="12700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7702" y="2949677"/>
            <a:ext cx="5899355" cy="3601896"/>
          </a:xfrm>
        </p:spPr>
        <p:txBody>
          <a:bodyPr>
            <a:noAutofit/>
          </a:bodyPr>
          <a:lstStyle/>
          <a:p>
            <a:pPr marL="0" lvl="1" indent="0">
              <a:spcBef>
                <a:spcPts val="1000"/>
              </a:spcBef>
              <a:buNone/>
            </a:pPr>
            <a:r>
              <a:rPr lang="en-US" b="1" dirty="0"/>
              <a:t>Design</a:t>
            </a:r>
          </a:p>
          <a:p>
            <a:pPr>
              <a:buFont typeface="Courier New" panose="02070309020205020404" pitchFamily="49" charset="0"/>
              <a:buChar char="o"/>
            </a:pPr>
            <a:r>
              <a:rPr lang="en-GB" sz="2600" dirty="0"/>
              <a:t>In </a:t>
            </a:r>
            <a:r>
              <a:rPr lang="en-GB" sz="2600" b="1" u="sng" dirty="0"/>
              <a:t>8 of 32 communities</a:t>
            </a:r>
            <a:r>
              <a:rPr lang="en-GB" sz="2600" dirty="0"/>
              <a:t> in Kenya &amp; Uganda participating in SEARCH</a:t>
            </a:r>
          </a:p>
          <a:p>
            <a:pPr>
              <a:buFont typeface="Courier New" panose="02070309020205020404" pitchFamily="49" charset="0"/>
              <a:buChar char="o"/>
            </a:pPr>
            <a:r>
              <a:rPr lang="en-GB" sz="2600" dirty="0"/>
              <a:t>Annual in-depth interviews in 3 cohorts: </a:t>
            </a:r>
          </a:p>
          <a:p>
            <a:pPr lvl="1">
              <a:buFont typeface="Courier New" panose="02070309020205020404" pitchFamily="49" charset="0"/>
              <a:buChar char="o"/>
            </a:pPr>
            <a:r>
              <a:rPr lang="en-GB" sz="2400" i="1" dirty="0"/>
              <a:t>community members (HIV+ &amp; HIV-)</a:t>
            </a:r>
          </a:p>
          <a:p>
            <a:pPr lvl="1">
              <a:buFont typeface="Courier New" panose="02070309020205020404" pitchFamily="49" charset="0"/>
              <a:buChar char="o"/>
            </a:pPr>
            <a:r>
              <a:rPr lang="en-GB" sz="2400" i="1" dirty="0"/>
              <a:t>community leaders</a:t>
            </a:r>
          </a:p>
          <a:p>
            <a:pPr lvl="1">
              <a:buFont typeface="Courier New" panose="02070309020205020404" pitchFamily="49" charset="0"/>
              <a:buChar char="o"/>
            </a:pPr>
            <a:r>
              <a:rPr lang="en-GB" sz="2400" i="1" dirty="0"/>
              <a:t>health care providers</a:t>
            </a:r>
          </a:p>
          <a:p>
            <a:pPr>
              <a:buFont typeface="Courier New" panose="02070309020205020404" pitchFamily="49" charset="0"/>
              <a:buChar char="o"/>
            </a:pPr>
            <a:r>
              <a:rPr lang="en-GB" sz="2600" dirty="0"/>
              <a:t>Annual FGDs &amp; observations at CHCs</a:t>
            </a:r>
          </a:p>
        </p:txBody>
      </p:sp>
      <p:grpSp>
        <p:nvGrpSpPr>
          <p:cNvPr id="9" name="Group 8"/>
          <p:cNvGrpSpPr/>
          <p:nvPr/>
        </p:nvGrpSpPr>
        <p:grpSpPr>
          <a:xfrm>
            <a:off x="6759677" y="3113547"/>
            <a:ext cx="4822723" cy="3438026"/>
            <a:chOff x="154977" y="1982190"/>
            <a:chExt cx="5612494" cy="3438026"/>
          </a:xfrm>
        </p:grpSpPr>
        <p:pic>
          <p:nvPicPr>
            <p:cNvPr id="4" name="Content Placeholder 3" descr="Kenya and Uganda point locations annos (landscape).pdf"/>
            <p:cNvPicPr>
              <a:picLocks noChangeAspect="1"/>
            </p:cNvPicPr>
            <p:nvPr/>
          </p:nvPicPr>
          <p:blipFill rotWithShape="1">
            <a:blip r:embed="rId3">
              <a:extLst>
                <a:ext uri="{28A0092B-C50C-407E-A947-70E740481C1C}">
                  <a14:useLocalDpi xmlns:a14="http://schemas.microsoft.com/office/drawing/2010/main" val="0"/>
                </a:ext>
              </a:extLst>
            </a:blip>
            <a:srcRect l="1945" t="19967" r="27604" b="34749"/>
            <a:stretch/>
          </p:blipFill>
          <p:spPr bwMode="auto">
            <a:xfrm>
              <a:off x="154977" y="1982190"/>
              <a:ext cx="5612494" cy="31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8635" y="4896996"/>
              <a:ext cx="1803087" cy="523220"/>
            </a:xfrm>
            <a:prstGeom prst="rect">
              <a:avLst/>
            </a:prstGeom>
            <a:solidFill>
              <a:schemeClr val="bg2"/>
            </a:solidFill>
          </p:spPr>
          <p:txBody>
            <a:bodyPr wrap="square">
              <a:spAutoFit/>
            </a:bodyPr>
            <a:lstStyle/>
            <a:p>
              <a:pPr algn="ctr">
                <a:defRPr/>
              </a:pPr>
              <a:r>
                <a:rPr lang="en-US" sz="1400" b="1" dirty="0">
                  <a:latin typeface="+mn-lt"/>
                  <a:ea typeface="ＭＳ Ｐゴシック" charset="0"/>
                  <a:cs typeface="ＭＳ Ｐゴシック" charset="0"/>
                  <a:sym typeface="Wingdings"/>
                </a:rPr>
                <a:t>SW Uganda </a:t>
              </a:r>
            </a:p>
            <a:p>
              <a:pPr algn="ctr">
                <a:defRPr/>
              </a:pPr>
              <a:r>
                <a:rPr lang="en-US" sz="1400" b="1" dirty="0">
                  <a:latin typeface="+mn-lt"/>
                  <a:ea typeface="ＭＳ Ｐゴシック" charset="0"/>
                  <a:cs typeface="ＭＳ Ｐゴシック" charset="0"/>
                  <a:sym typeface="Wingdings"/>
                </a:rPr>
                <a:t>(10 communities)</a:t>
              </a:r>
              <a:endParaRPr lang="en-US" sz="1400" b="1" dirty="0">
                <a:latin typeface="+mn-lt"/>
                <a:ea typeface="ＭＳ Ｐゴシック" charset="0"/>
                <a:cs typeface="ＭＳ Ｐゴシック" charset="0"/>
              </a:endParaRPr>
            </a:p>
          </p:txBody>
        </p:sp>
        <p:sp>
          <p:nvSpPr>
            <p:cNvPr id="6" name="TextBox 5"/>
            <p:cNvSpPr txBox="1"/>
            <p:nvPr/>
          </p:nvSpPr>
          <p:spPr>
            <a:xfrm>
              <a:off x="3610015" y="3910399"/>
              <a:ext cx="1820923" cy="523220"/>
            </a:xfrm>
            <a:prstGeom prst="rect">
              <a:avLst/>
            </a:prstGeom>
            <a:solidFill>
              <a:schemeClr val="bg2"/>
            </a:solidFill>
          </p:spPr>
          <p:txBody>
            <a:bodyPr wrap="square">
              <a:spAutoFit/>
            </a:bodyPr>
            <a:lstStyle/>
            <a:p>
              <a:pPr algn="ctr">
                <a:defRPr/>
              </a:pPr>
              <a:r>
                <a:rPr lang="en-US" sz="1400" b="1" dirty="0">
                  <a:latin typeface="+mn-lt"/>
                  <a:ea typeface="ＭＳ Ｐゴシック" charset="0"/>
                  <a:cs typeface="ＭＳ Ｐゴシック" charset="0"/>
                  <a:sym typeface="Wingdings"/>
                </a:rPr>
                <a:t>W Kenya</a:t>
              </a:r>
            </a:p>
            <a:p>
              <a:pPr algn="ctr">
                <a:defRPr/>
              </a:pPr>
              <a:r>
                <a:rPr lang="en-US" sz="1400" b="1" dirty="0">
                  <a:latin typeface="+mn-lt"/>
                  <a:ea typeface="ＭＳ Ｐゴシック" charset="0"/>
                  <a:cs typeface="ＭＳ Ｐゴシック" charset="0"/>
                  <a:sym typeface="Wingdings"/>
                </a:rPr>
                <a:t>(12 communities)</a:t>
              </a:r>
              <a:endParaRPr lang="en-US" sz="1400" b="1" dirty="0">
                <a:latin typeface="+mn-lt"/>
                <a:ea typeface="ＭＳ Ｐゴシック" charset="0"/>
                <a:cs typeface="ＭＳ Ｐゴシック" charset="0"/>
              </a:endParaRPr>
            </a:p>
          </p:txBody>
        </p:sp>
        <p:sp>
          <p:nvSpPr>
            <p:cNvPr id="7" name="TextBox 6"/>
            <p:cNvSpPr txBox="1"/>
            <p:nvPr/>
          </p:nvSpPr>
          <p:spPr>
            <a:xfrm>
              <a:off x="2961223" y="2423075"/>
              <a:ext cx="1892367" cy="523220"/>
            </a:xfrm>
            <a:prstGeom prst="rect">
              <a:avLst/>
            </a:prstGeom>
            <a:solidFill>
              <a:schemeClr val="bg2"/>
            </a:solidFill>
          </p:spPr>
          <p:txBody>
            <a:bodyPr wrap="square">
              <a:spAutoFit/>
            </a:bodyPr>
            <a:lstStyle/>
            <a:p>
              <a:pPr algn="ctr">
                <a:defRPr/>
              </a:pPr>
              <a:r>
                <a:rPr lang="en-US" sz="1400" b="1" dirty="0">
                  <a:latin typeface="+mn-lt"/>
                  <a:ea typeface="ＭＳ Ｐゴシック" charset="0"/>
                  <a:cs typeface="ＭＳ Ｐゴシック" charset="0"/>
                  <a:sym typeface="Wingdings"/>
                </a:rPr>
                <a:t>E Uganda </a:t>
              </a:r>
            </a:p>
            <a:p>
              <a:pPr algn="ctr">
                <a:defRPr/>
              </a:pPr>
              <a:r>
                <a:rPr lang="en-US" sz="1400" b="1" dirty="0">
                  <a:latin typeface="+mn-lt"/>
                  <a:ea typeface="ＭＳ Ｐゴシック" charset="0"/>
                  <a:cs typeface="ＭＳ Ｐゴシック" charset="0"/>
                  <a:sym typeface="Wingdings"/>
                </a:rPr>
                <a:t>(10 communities)</a:t>
              </a:r>
              <a:endParaRPr lang="en-US" sz="1400" b="1" dirty="0">
                <a:latin typeface="+mn-lt"/>
                <a:ea typeface="ＭＳ Ｐゴシック" charset="0"/>
                <a:cs typeface="ＭＳ Ｐゴシック" charset="0"/>
              </a:endParaRPr>
            </a:p>
          </p:txBody>
        </p:sp>
      </p:grpSp>
      <p:sp>
        <p:nvSpPr>
          <p:cNvPr id="12" name="Rectangle 11">
            <a:extLst>
              <a:ext uri="{FF2B5EF4-FFF2-40B4-BE49-F238E27FC236}">
                <a16:creationId xmlns:a16="http://schemas.microsoft.com/office/drawing/2014/main" id="{9F8D8211-A320-D846-A5FE-6829834918BE}"/>
              </a:ext>
            </a:extLst>
          </p:cNvPr>
          <p:cNvSpPr/>
          <p:nvPr/>
        </p:nvSpPr>
        <p:spPr>
          <a:xfrm>
            <a:off x="-162229" y="305928"/>
            <a:ext cx="10584426" cy="646331"/>
          </a:xfrm>
          <a:prstGeom prst="rect">
            <a:avLst/>
          </a:prstGeom>
        </p:spPr>
        <p:txBody>
          <a:bodyPr wrap="square">
            <a:spAutoFit/>
          </a:bodyPr>
          <a:lstStyle/>
          <a:p>
            <a:pPr algn="ctr"/>
            <a:r>
              <a:rPr lang="en-US" sz="3600" dirty="0">
                <a:solidFill>
                  <a:srgbClr val="C00000"/>
                </a:solidFill>
              </a:rPr>
              <a:t>Sustainable East Africa Research in Community Health</a:t>
            </a:r>
          </a:p>
        </p:txBody>
      </p:sp>
      <p:sp>
        <p:nvSpPr>
          <p:cNvPr id="13" name="Content Placeholder 2">
            <a:extLst>
              <a:ext uri="{FF2B5EF4-FFF2-40B4-BE49-F238E27FC236}">
                <a16:creationId xmlns:a16="http://schemas.microsoft.com/office/drawing/2014/main" id="{D8640C56-9C1F-3F46-ABFB-FF2BCDEE9369}"/>
              </a:ext>
            </a:extLst>
          </p:cNvPr>
          <p:cNvSpPr txBox="1">
            <a:spLocks/>
          </p:cNvSpPr>
          <p:nvPr/>
        </p:nvSpPr>
        <p:spPr>
          <a:xfrm>
            <a:off x="427702" y="1270032"/>
            <a:ext cx="11400504" cy="1605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Qualitative research aim:  </a:t>
            </a:r>
            <a:r>
              <a:rPr lang="en-US" sz="2800" dirty="0"/>
              <a:t>Compare over time, and across trial arms, how UTT influences changes in beliefs, attitudes and behaviors related to HIV </a:t>
            </a:r>
          </a:p>
          <a:p>
            <a:pPr lvl="1"/>
            <a:r>
              <a:rPr lang="en-US" sz="2400" dirty="0"/>
              <a:t>Inform adaptations, assess consequences, elucidate pathways of intervention action</a:t>
            </a:r>
          </a:p>
          <a:p>
            <a:pPr marL="0" indent="0">
              <a:buFont typeface="Arial" panose="020B0604020202020204" pitchFamily="34" charset="0"/>
              <a:buNone/>
            </a:pPr>
            <a:endParaRPr lang="en-US" sz="2800" b="1" dirty="0"/>
          </a:p>
        </p:txBody>
      </p:sp>
      <p:pic>
        <p:nvPicPr>
          <p:cNvPr id="10" name="Content Placeholder 3">
            <a:extLst>
              <a:ext uri="{FF2B5EF4-FFF2-40B4-BE49-F238E27FC236}">
                <a16:creationId xmlns:a16="http://schemas.microsoft.com/office/drawing/2014/main" id="{71DC1A97-715F-9F4C-9611-1F9B24FBCE01}"/>
              </a:ext>
            </a:extLst>
          </p:cNvPr>
          <p:cNvPicPr>
            <a:picLocks/>
          </p:cNvPicPr>
          <p:nvPr/>
        </p:nvPicPr>
        <p:blipFill>
          <a:blip r:embed="rId4" cstate="email">
            <a:extLst>
              <a:ext uri="{28A0092B-C50C-407E-A947-70E740481C1C}">
                <a14:useLocalDpi xmlns:a14="http://schemas.microsoft.com/office/drawing/2010/main" val="0"/>
              </a:ext>
            </a:extLst>
          </a:blip>
          <a:srcRect l="-2956" r="-2956"/>
          <a:stretch>
            <a:fillRect/>
          </a:stretch>
        </p:blipFill>
        <p:spPr>
          <a:xfrm>
            <a:off x="10318958" y="110695"/>
            <a:ext cx="1742051" cy="997712"/>
          </a:xfrm>
          <a:prstGeom prst="rect">
            <a:avLst/>
          </a:prstGeom>
        </p:spPr>
      </p:pic>
    </p:spTree>
    <p:extLst>
      <p:ext uri="{BB962C8B-B14F-4D97-AF65-F5344CB8AC3E}">
        <p14:creationId xmlns:p14="http://schemas.microsoft.com/office/powerpoint/2010/main" val="2835616148"/>
      </p:ext>
    </p:extLst>
  </p:cSld>
  <p:clrMapOvr>
    <a:masterClrMapping/>
  </p:clrMapOvr>
  <mc:AlternateContent xmlns:mc="http://schemas.openxmlformats.org/markup-compatibility/2006" xmlns:p14="http://schemas.microsoft.com/office/powerpoint/2010/main">
    <mc:Choice Requires="p14">
      <p:transition spd="slow" p14:dur="2000" advTm="43281"/>
    </mc:Choice>
    <mc:Fallback xmlns="">
      <p:transition spd="slow" advTm="43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52B296-B22E-EB47-8E61-BAC8B01D1B4D}"/>
              </a:ext>
            </a:extLst>
          </p:cNvPr>
          <p:cNvSpPr/>
          <p:nvPr/>
        </p:nvSpPr>
        <p:spPr>
          <a:xfrm>
            <a:off x="0" y="0"/>
            <a:ext cx="12192000" cy="10313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AF003-76EB-6041-86AA-A4249AE30FDD}"/>
              </a:ext>
            </a:extLst>
          </p:cNvPr>
          <p:cNvSpPr>
            <a:spLocks noGrp="1"/>
          </p:cNvSpPr>
          <p:nvPr>
            <p:ph type="title"/>
          </p:nvPr>
        </p:nvSpPr>
        <p:spPr>
          <a:xfrm>
            <a:off x="-605125" y="108067"/>
            <a:ext cx="12192000" cy="923330"/>
          </a:xfrm>
        </p:spPr>
        <p:txBody>
          <a:bodyPr>
            <a:normAutofit/>
          </a:bodyPr>
          <a:lstStyle/>
          <a:p>
            <a:pPr algn="ctr"/>
            <a:r>
              <a:rPr lang="en-US" sz="3600" b="1" dirty="0">
                <a:solidFill>
                  <a:srgbClr val="C00000"/>
                </a:solidFill>
              </a:rPr>
              <a:t>Analysis Methods</a:t>
            </a:r>
          </a:p>
        </p:txBody>
      </p:sp>
      <p:graphicFrame>
        <p:nvGraphicFramePr>
          <p:cNvPr id="4" name="Table 3"/>
          <p:cNvGraphicFramePr>
            <a:graphicFrameLocks noGrp="1"/>
          </p:cNvGraphicFramePr>
          <p:nvPr>
            <p:extLst>
              <p:ext uri="{D42A27DB-BD31-4B8C-83A1-F6EECF244321}">
                <p14:modId xmlns:p14="http://schemas.microsoft.com/office/powerpoint/2010/main" val="276849168"/>
              </p:ext>
            </p:extLst>
          </p:nvPr>
        </p:nvGraphicFramePr>
        <p:xfrm>
          <a:off x="524194" y="2172320"/>
          <a:ext cx="11012231" cy="2826834"/>
        </p:xfrm>
        <a:graphic>
          <a:graphicData uri="http://schemas.openxmlformats.org/drawingml/2006/table">
            <a:tbl>
              <a:tblPr firstRow="1" bandRow="1">
                <a:tableStyleId>{21E4AEA4-8DFA-4A89-87EB-49C32662AFE0}</a:tableStyleId>
              </a:tblPr>
              <a:tblGrid>
                <a:gridCol w="1541968">
                  <a:extLst>
                    <a:ext uri="{9D8B030D-6E8A-4147-A177-3AD203B41FA5}">
                      <a16:colId xmlns:a16="http://schemas.microsoft.com/office/drawing/2014/main" val="20000"/>
                    </a:ext>
                  </a:extLst>
                </a:gridCol>
                <a:gridCol w="728522">
                  <a:extLst>
                    <a:ext uri="{9D8B030D-6E8A-4147-A177-3AD203B41FA5}">
                      <a16:colId xmlns:a16="http://schemas.microsoft.com/office/drawing/2014/main" val="20001"/>
                    </a:ext>
                  </a:extLst>
                </a:gridCol>
                <a:gridCol w="925181">
                  <a:extLst>
                    <a:ext uri="{9D8B030D-6E8A-4147-A177-3AD203B41FA5}">
                      <a16:colId xmlns:a16="http://schemas.microsoft.com/office/drawing/2014/main" val="20002"/>
                    </a:ext>
                  </a:extLst>
                </a:gridCol>
                <a:gridCol w="728522">
                  <a:extLst>
                    <a:ext uri="{9D8B030D-6E8A-4147-A177-3AD203B41FA5}">
                      <a16:colId xmlns:a16="http://schemas.microsoft.com/office/drawing/2014/main" val="20003"/>
                    </a:ext>
                  </a:extLst>
                </a:gridCol>
                <a:gridCol w="728522">
                  <a:extLst>
                    <a:ext uri="{9D8B030D-6E8A-4147-A177-3AD203B41FA5}">
                      <a16:colId xmlns:a16="http://schemas.microsoft.com/office/drawing/2014/main" val="20004"/>
                    </a:ext>
                  </a:extLst>
                </a:gridCol>
                <a:gridCol w="728522">
                  <a:extLst>
                    <a:ext uri="{9D8B030D-6E8A-4147-A177-3AD203B41FA5}">
                      <a16:colId xmlns:a16="http://schemas.microsoft.com/office/drawing/2014/main" val="20005"/>
                    </a:ext>
                  </a:extLst>
                </a:gridCol>
                <a:gridCol w="925181">
                  <a:extLst>
                    <a:ext uri="{9D8B030D-6E8A-4147-A177-3AD203B41FA5}">
                      <a16:colId xmlns:a16="http://schemas.microsoft.com/office/drawing/2014/main" val="20006"/>
                    </a:ext>
                  </a:extLst>
                </a:gridCol>
                <a:gridCol w="728522">
                  <a:extLst>
                    <a:ext uri="{9D8B030D-6E8A-4147-A177-3AD203B41FA5}">
                      <a16:colId xmlns:a16="http://schemas.microsoft.com/office/drawing/2014/main" val="20007"/>
                    </a:ext>
                  </a:extLst>
                </a:gridCol>
                <a:gridCol w="728522">
                  <a:extLst>
                    <a:ext uri="{9D8B030D-6E8A-4147-A177-3AD203B41FA5}">
                      <a16:colId xmlns:a16="http://schemas.microsoft.com/office/drawing/2014/main" val="20008"/>
                    </a:ext>
                  </a:extLst>
                </a:gridCol>
                <a:gridCol w="778123">
                  <a:extLst>
                    <a:ext uri="{9D8B030D-6E8A-4147-A177-3AD203B41FA5}">
                      <a16:colId xmlns:a16="http://schemas.microsoft.com/office/drawing/2014/main" val="3716594381"/>
                    </a:ext>
                  </a:extLst>
                </a:gridCol>
                <a:gridCol w="914400">
                  <a:extLst>
                    <a:ext uri="{9D8B030D-6E8A-4147-A177-3AD203B41FA5}">
                      <a16:colId xmlns:a16="http://schemas.microsoft.com/office/drawing/2014/main" val="445731392"/>
                    </a:ext>
                  </a:extLst>
                </a:gridCol>
                <a:gridCol w="778123">
                  <a:extLst>
                    <a:ext uri="{9D8B030D-6E8A-4147-A177-3AD203B41FA5}">
                      <a16:colId xmlns:a16="http://schemas.microsoft.com/office/drawing/2014/main" val="3323522498"/>
                    </a:ext>
                  </a:extLst>
                </a:gridCol>
                <a:gridCol w="778123">
                  <a:extLst>
                    <a:ext uri="{9D8B030D-6E8A-4147-A177-3AD203B41FA5}">
                      <a16:colId xmlns:a16="http://schemas.microsoft.com/office/drawing/2014/main" val="1337359561"/>
                    </a:ext>
                  </a:extLst>
                </a:gridCol>
              </a:tblGrid>
              <a:tr h="406359">
                <a:tc>
                  <a:txBody>
                    <a:bodyPr/>
                    <a:lstStyle/>
                    <a:p>
                      <a:r>
                        <a:rPr lang="en-US" sz="2400" dirty="0"/>
                        <a:t>Cohort</a:t>
                      </a:r>
                    </a:p>
                  </a:txBody>
                  <a:tcPr/>
                </a:tc>
                <a:tc gridSpan="4">
                  <a:txBody>
                    <a:bodyPr/>
                    <a:lstStyle/>
                    <a:p>
                      <a:pPr algn="ctr"/>
                      <a:r>
                        <a:rPr lang="en-US" sz="2400" dirty="0"/>
                        <a:t>Baseline year</a:t>
                      </a:r>
                      <a:endParaRPr lang="en-US" sz="24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2400" dirty="0"/>
                        <a:t>Follow</a:t>
                      </a:r>
                      <a:r>
                        <a:rPr lang="en-US" sz="2400" baseline="0" dirty="0"/>
                        <a:t> up year 1</a:t>
                      </a:r>
                      <a:endParaRPr lang="en-US" sz="24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Follow</a:t>
                      </a:r>
                      <a:r>
                        <a:rPr lang="en-US" sz="2400" baseline="0" dirty="0"/>
                        <a:t> up year 2</a:t>
                      </a:r>
                      <a:endParaRPr lang="en-US" sz="24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0834">
                <a:tc rowSpan="2">
                  <a:txBody>
                    <a:bodyPr/>
                    <a:lstStyle/>
                    <a:p>
                      <a:pPr algn="l"/>
                      <a:r>
                        <a:rPr lang="en-US" sz="2000" b="1" baseline="0" dirty="0"/>
                        <a:t>Community members</a:t>
                      </a:r>
                    </a:p>
                  </a:txBody>
                  <a:tcPr/>
                </a:tc>
                <a:tc gridSpan="4">
                  <a:txBody>
                    <a:bodyPr/>
                    <a:lstStyle/>
                    <a:p>
                      <a:pPr algn="ctr"/>
                      <a:r>
                        <a:rPr lang="en-US" sz="2000" b="1" dirty="0"/>
                        <a:t>n = 112 </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4">
                  <a:txBody>
                    <a:bodyPr/>
                    <a:lstStyle/>
                    <a:p>
                      <a:pPr algn="ctr"/>
                      <a:r>
                        <a:rPr lang="en-US" sz="2000" b="1" dirty="0"/>
                        <a:t>n = 108</a:t>
                      </a:r>
                      <a:r>
                        <a:rPr lang="en-US" sz="2000" b="1" baseline="0" dirty="0"/>
                        <a:t> </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n = 103</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31520">
                <a:tc vMerge="1">
                  <a:txBody>
                    <a:bodyPr/>
                    <a:lstStyle/>
                    <a:p>
                      <a:endParaRPr lang="en-US"/>
                    </a:p>
                  </a:txBody>
                  <a:tcPr/>
                </a:tc>
                <a:tc>
                  <a:txBody>
                    <a:bodyPr/>
                    <a:lstStyle/>
                    <a:p>
                      <a:pPr algn="ctr"/>
                      <a:r>
                        <a:rPr lang="en-US" sz="1800" b="1" dirty="0"/>
                        <a:t>Male </a:t>
                      </a:r>
                    </a:p>
                    <a:p>
                      <a:pPr algn="ctr"/>
                      <a:r>
                        <a:rPr lang="en-US" sz="1800" dirty="0"/>
                        <a:t>47</a:t>
                      </a:r>
                    </a:p>
                  </a:txBody>
                  <a:tcPr/>
                </a:tc>
                <a:tc>
                  <a:txBody>
                    <a:bodyPr/>
                    <a:lstStyle/>
                    <a:p>
                      <a:pPr algn="ctr"/>
                      <a:r>
                        <a:rPr lang="en-US" sz="1800" b="1" dirty="0"/>
                        <a:t>Female</a:t>
                      </a:r>
                    </a:p>
                    <a:p>
                      <a:pPr algn="ctr"/>
                      <a:r>
                        <a:rPr lang="en-US" sz="1800" dirty="0"/>
                        <a:t>65</a:t>
                      </a:r>
                    </a:p>
                  </a:txBody>
                  <a:tcPr/>
                </a:tc>
                <a:tc>
                  <a:txBody>
                    <a:bodyPr/>
                    <a:lstStyle/>
                    <a:p>
                      <a:pPr algn="ctr"/>
                      <a:r>
                        <a:rPr lang="en-US" sz="1800" b="1" dirty="0"/>
                        <a:t>HIV + </a:t>
                      </a:r>
                    </a:p>
                    <a:p>
                      <a:pPr algn="ctr"/>
                      <a:r>
                        <a:rPr lang="en-US" sz="1800" baseline="0" dirty="0"/>
                        <a:t>70</a:t>
                      </a:r>
                      <a:endParaRPr lang="en-US" sz="1800" dirty="0"/>
                    </a:p>
                  </a:txBody>
                  <a:tcPr/>
                </a:tc>
                <a:tc>
                  <a:txBody>
                    <a:bodyPr/>
                    <a:lstStyle/>
                    <a:p>
                      <a:pPr algn="ctr"/>
                      <a:r>
                        <a:rPr lang="en-US" sz="1800" b="1" dirty="0"/>
                        <a:t>HIV -</a:t>
                      </a:r>
                      <a:r>
                        <a:rPr lang="en-US" sz="1800" dirty="0"/>
                        <a:t> 42</a:t>
                      </a:r>
                    </a:p>
                  </a:txBody>
                  <a:tcPr/>
                </a:tc>
                <a:tc>
                  <a:txBody>
                    <a:bodyPr/>
                    <a:lstStyle/>
                    <a:p>
                      <a:pPr algn="ctr"/>
                      <a:r>
                        <a:rPr lang="en-US" sz="1800" b="1" dirty="0"/>
                        <a:t>Male </a:t>
                      </a:r>
                    </a:p>
                    <a:p>
                      <a:pPr algn="ctr"/>
                      <a:r>
                        <a:rPr lang="en-US" sz="1800" dirty="0"/>
                        <a:t>45</a:t>
                      </a:r>
                    </a:p>
                  </a:txBody>
                  <a:tcPr/>
                </a:tc>
                <a:tc>
                  <a:txBody>
                    <a:bodyPr/>
                    <a:lstStyle/>
                    <a:p>
                      <a:pPr algn="ctr"/>
                      <a:r>
                        <a:rPr lang="en-US" sz="1800" b="1" dirty="0"/>
                        <a:t>Female</a:t>
                      </a:r>
                    </a:p>
                    <a:p>
                      <a:pPr algn="ctr"/>
                      <a:r>
                        <a:rPr lang="en-US" sz="1800" dirty="0"/>
                        <a:t>63</a:t>
                      </a:r>
                    </a:p>
                  </a:txBody>
                  <a:tcPr/>
                </a:tc>
                <a:tc>
                  <a:txBody>
                    <a:bodyPr/>
                    <a:lstStyle/>
                    <a:p>
                      <a:pPr algn="ctr"/>
                      <a:r>
                        <a:rPr lang="en-US" sz="1800" b="1" dirty="0"/>
                        <a:t>HIV + </a:t>
                      </a:r>
                    </a:p>
                    <a:p>
                      <a:pPr algn="ctr"/>
                      <a:r>
                        <a:rPr lang="en-US" sz="1800" baseline="0" dirty="0"/>
                        <a:t>65</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t>HIV -</a:t>
                      </a:r>
                      <a:r>
                        <a:rPr lang="en-US" sz="1800" dirty="0"/>
                        <a:t> 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Male </a:t>
                      </a:r>
                      <a:r>
                        <a:rPr lang="en-US" sz="1800" dirty="0"/>
                        <a:t>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Female </a:t>
                      </a:r>
                      <a:r>
                        <a:rPr lang="en-US" sz="1800" dirty="0"/>
                        <a:t>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HIV + </a:t>
                      </a:r>
                      <a:r>
                        <a:rPr lang="en-US" sz="1800" baseline="0" dirty="0"/>
                        <a:t>63</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HIV - </a:t>
                      </a:r>
                      <a:r>
                        <a:rPr lang="en-US" sz="1800" dirty="0"/>
                        <a:t>40</a:t>
                      </a:r>
                    </a:p>
                  </a:txBody>
                  <a:tcPr/>
                </a:tc>
                <a:extLst>
                  <a:ext uri="{0D108BD9-81ED-4DB2-BD59-A6C34878D82A}">
                    <a16:rowId xmlns:a16="http://schemas.microsoft.com/office/drawing/2014/main" val="10003"/>
                  </a:ext>
                </a:extLst>
              </a:tr>
              <a:tr h="457200">
                <a:tc rowSpan="2">
                  <a:txBody>
                    <a:bodyPr/>
                    <a:lstStyle/>
                    <a:p>
                      <a:pPr algn="l"/>
                      <a:r>
                        <a:rPr lang="en-US" sz="2000" b="1" baseline="0" dirty="0"/>
                        <a:t>Community leaders</a:t>
                      </a:r>
                      <a:endParaRPr lang="en-US" sz="2000" b="1" dirty="0"/>
                    </a:p>
                  </a:txBody>
                  <a:tcPr>
                    <a:solidFill>
                      <a:schemeClr val="accent6">
                        <a:lumMod val="40000"/>
                        <a:lumOff val="60000"/>
                      </a:schemeClr>
                    </a:solidFill>
                  </a:tcPr>
                </a:tc>
                <a:tc gridSpan="4">
                  <a:txBody>
                    <a:bodyPr/>
                    <a:lstStyle/>
                    <a:p>
                      <a:pPr algn="ctr"/>
                      <a:r>
                        <a:rPr lang="en-US" sz="2000" b="1" dirty="0"/>
                        <a:t>n = 32</a:t>
                      </a:r>
                    </a:p>
                  </a:txBody>
                  <a:tcPr>
                    <a:solidFill>
                      <a:schemeClr val="accent6">
                        <a:lumMod val="40000"/>
                        <a:lumOff val="6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4">
                  <a:txBody>
                    <a:bodyPr/>
                    <a:lstStyle/>
                    <a:p>
                      <a:pPr algn="ctr"/>
                      <a:r>
                        <a:rPr lang="en-US" sz="2000" b="1" dirty="0"/>
                        <a:t>n = 32</a:t>
                      </a:r>
                    </a:p>
                  </a:txBody>
                  <a:tcP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n = 32</a:t>
                      </a:r>
                    </a:p>
                  </a:txBody>
                  <a:tcP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80">
                <a:tc vMerge="1">
                  <a:txBody>
                    <a:bodyPr/>
                    <a:lstStyle/>
                    <a:p>
                      <a:endParaRPr lang="en-US"/>
                    </a:p>
                  </a:txBody>
                  <a:tcPr/>
                </a:tc>
                <a:tc gridSpan="2">
                  <a:txBody>
                    <a:bodyPr/>
                    <a:lstStyle/>
                    <a:p>
                      <a:pPr algn="ctr"/>
                      <a:r>
                        <a:rPr lang="en-US" sz="1800" b="1" dirty="0"/>
                        <a:t>Male </a:t>
                      </a:r>
                    </a:p>
                    <a:p>
                      <a:pPr algn="ctr"/>
                      <a:r>
                        <a:rPr lang="en-US" sz="1800" baseline="0" dirty="0"/>
                        <a:t>20</a:t>
                      </a:r>
                      <a:endParaRPr lang="en-US" sz="1800" dirty="0"/>
                    </a:p>
                  </a:txBody>
                  <a:tcPr>
                    <a:solidFill>
                      <a:schemeClr val="accent6">
                        <a:lumMod val="40000"/>
                        <a:lumOff val="60000"/>
                      </a:schemeClr>
                    </a:solidFill>
                  </a:tcPr>
                </a:tc>
                <a:tc hMerge="1">
                  <a:txBody>
                    <a:bodyPr/>
                    <a:lstStyle/>
                    <a:p>
                      <a:endParaRPr lang="en-US"/>
                    </a:p>
                  </a:txBody>
                  <a:tcPr/>
                </a:tc>
                <a:tc gridSpan="2">
                  <a:txBody>
                    <a:bodyPr/>
                    <a:lstStyle/>
                    <a:p>
                      <a:pPr algn="ctr"/>
                      <a:r>
                        <a:rPr lang="en-US" sz="1800" b="1" dirty="0"/>
                        <a:t>Female</a:t>
                      </a:r>
                    </a:p>
                    <a:p>
                      <a:pPr algn="ctr"/>
                      <a:r>
                        <a:rPr lang="en-US" sz="1800" dirty="0"/>
                        <a:t>12</a:t>
                      </a:r>
                    </a:p>
                  </a:txBody>
                  <a:tcPr>
                    <a:solidFill>
                      <a:schemeClr val="accent6">
                        <a:lumMod val="40000"/>
                        <a:lumOff val="60000"/>
                      </a:schemeClr>
                    </a:solidFill>
                  </a:tcPr>
                </a:tc>
                <a:tc hMerge="1">
                  <a:txBody>
                    <a:bodyPr/>
                    <a:lstStyle/>
                    <a:p>
                      <a:endParaRPr lang="en-US"/>
                    </a:p>
                  </a:txBody>
                  <a:tcPr/>
                </a:tc>
                <a:tc gridSpan="2">
                  <a:txBody>
                    <a:bodyPr/>
                    <a:lstStyle/>
                    <a:p>
                      <a:pPr algn="ctr"/>
                      <a:r>
                        <a:rPr lang="en-US" sz="1800" b="1" dirty="0"/>
                        <a:t>Male </a:t>
                      </a:r>
                    </a:p>
                    <a:p>
                      <a:pPr algn="ctr"/>
                      <a:r>
                        <a:rPr lang="en-US" sz="1800" dirty="0"/>
                        <a:t>19</a:t>
                      </a:r>
                    </a:p>
                  </a:txBody>
                  <a:tcPr>
                    <a:solidFill>
                      <a:schemeClr val="accent6">
                        <a:lumMod val="40000"/>
                        <a:lumOff val="60000"/>
                      </a:schemeClr>
                    </a:solidFill>
                  </a:tcPr>
                </a:tc>
                <a:tc hMerge="1">
                  <a:txBody>
                    <a:bodyPr/>
                    <a:lstStyle/>
                    <a:p>
                      <a:endParaRPr lang="en-US"/>
                    </a:p>
                  </a:txBody>
                  <a:tcPr/>
                </a:tc>
                <a:tc gridSpan="2">
                  <a:txBody>
                    <a:bodyPr/>
                    <a:lstStyle/>
                    <a:p>
                      <a:pPr algn="ctr"/>
                      <a:r>
                        <a:rPr lang="en-US" sz="1800" b="1" dirty="0"/>
                        <a:t>Female</a:t>
                      </a:r>
                    </a:p>
                    <a:p>
                      <a:pPr algn="ctr"/>
                      <a:r>
                        <a:rPr lang="en-US" sz="1800" dirty="0"/>
                        <a:t>13</a:t>
                      </a:r>
                    </a:p>
                  </a:txBody>
                  <a:tcPr>
                    <a:solidFill>
                      <a:schemeClr val="accent6">
                        <a:lumMod val="40000"/>
                        <a:lumOff val="60000"/>
                      </a:schemeClr>
                    </a:solidFill>
                  </a:tcPr>
                </a:tc>
                <a:tc hMerge="1">
                  <a:txBody>
                    <a:bodyPr/>
                    <a:lstStyle/>
                    <a:p>
                      <a:endParaRPr lang="en-US"/>
                    </a:p>
                  </a:txBody>
                  <a:tcPr/>
                </a:tc>
                <a:tc gridSpan="2">
                  <a:txBody>
                    <a:bodyPr/>
                    <a:lstStyle/>
                    <a:p>
                      <a:pPr algn="ctr"/>
                      <a:r>
                        <a:rPr lang="en-US" sz="1800" b="1" dirty="0"/>
                        <a:t>Male </a:t>
                      </a:r>
                    </a:p>
                    <a:p>
                      <a:pPr algn="ctr"/>
                      <a:r>
                        <a:rPr lang="en-US" sz="1800" baseline="0" dirty="0"/>
                        <a:t>19</a:t>
                      </a:r>
                      <a:endParaRPr lang="en-US" sz="1800" dirty="0"/>
                    </a:p>
                  </a:txBody>
                  <a:tcPr>
                    <a:solidFill>
                      <a:schemeClr val="accent6">
                        <a:lumMod val="40000"/>
                        <a:lumOff val="60000"/>
                      </a:schemeClr>
                    </a:solidFill>
                  </a:tcPr>
                </a:tc>
                <a:tc hMerge="1">
                  <a:txBody>
                    <a:bodyPr/>
                    <a:lstStyle/>
                    <a:p>
                      <a:endParaRPr lang="en-US"/>
                    </a:p>
                  </a:txBody>
                  <a:tcPr/>
                </a:tc>
                <a:tc gridSpan="2">
                  <a:txBody>
                    <a:bodyPr/>
                    <a:lstStyle/>
                    <a:p>
                      <a:pPr algn="ctr"/>
                      <a:r>
                        <a:rPr lang="en-US" sz="1800" b="1" dirty="0"/>
                        <a:t>Female</a:t>
                      </a:r>
                    </a:p>
                    <a:p>
                      <a:pPr algn="ctr"/>
                      <a:r>
                        <a:rPr lang="en-US" sz="1800" dirty="0"/>
                        <a:t>13</a:t>
                      </a:r>
                    </a:p>
                  </a:txBody>
                  <a:tcPr>
                    <a:solidFill>
                      <a:schemeClr val="accent6">
                        <a:lumMod val="40000"/>
                        <a:lumOff val="60000"/>
                      </a:schemeClr>
                    </a:solidFill>
                  </a:tcPr>
                </a:tc>
                <a:tc hMerge="1">
                  <a:txBody>
                    <a:bodyPr/>
                    <a:lstStyle/>
                    <a:p>
                      <a:pPr algn="ctr"/>
                      <a:endParaRPr lang="en-US" sz="1600" dirty="0"/>
                    </a:p>
                  </a:txBody>
                  <a:tcP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343926" y="1031397"/>
            <a:ext cx="11343271"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3 annual rounds (2014 – 2017) of interview data collected from 2 cohorts</a:t>
            </a:r>
          </a:p>
          <a:p>
            <a:pPr marL="285750" indent="-285750">
              <a:buFont typeface="Arial" panose="020B0604020202020204" pitchFamily="34" charset="0"/>
              <a:buChar char="•"/>
            </a:pPr>
            <a:r>
              <a:rPr lang="en-GB" sz="2800" dirty="0"/>
              <a:t>1: Team-based coding of n = 419 transcripts </a:t>
            </a:r>
            <a:endParaRPr lang="en-US" sz="2800" dirty="0"/>
          </a:p>
        </p:txBody>
      </p:sp>
      <p:sp>
        <p:nvSpPr>
          <p:cNvPr id="3" name="Rectangle 2">
            <a:extLst>
              <a:ext uri="{FF2B5EF4-FFF2-40B4-BE49-F238E27FC236}">
                <a16:creationId xmlns:a16="http://schemas.microsoft.com/office/drawing/2014/main" id="{29B450CC-EADA-6449-A22D-A90749A1E32A}"/>
              </a:ext>
            </a:extLst>
          </p:cNvPr>
          <p:cNvSpPr/>
          <p:nvPr/>
        </p:nvSpPr>
        <p:spPr>
          <a:xfrm>
            <a:off x="173420" y="5235341"/>
            <a:ext cx="11713779" cy="1384995"/>
          </a:xfrm>
          <a:prstGeom prst="rect">
            <a:avLst/>
          </a:prstGeom>
        </p:spPr>
        <p:txBody>
          <a:bodyPr wrap="square">
            <a:spAutoFit/>
          </a:bodyPr>
          <a:lstStyle/>
          <a:p>
            <a:pPr marL="285750" indent="-285750">
              <a:buFont typeface="Arial" panose="020B0604020202020204" pitchFamily="34" charset="0"/>
              <a:buChar char="•"/>
            </a:pPr>
            <a:r>
              <a:rPr lang="en-US" sz="2800" dirty="0"/>
              <a:t>2: Inductive case-level coding to indicate direction of changes in stigma</a:t>
            </a:r>
          </a:p>
          <a:p>
            <a:pPr lvl="2"/>
            <a:r>
              <a:rPr lang="en-US" sz="2800" b="1" dirty="0">
                <a:solidFill>
                  <a:schemeClr val="accent2">
                    <a:lumMod val="75000"/>
                  </a:schemeClr>
                </a:solidFill>
                <a:latin typeface="Wingdings" panose="05000000000000000000" pitchFamily="2" charset="2"/>
                <a:sym typeface="Wingdings"/>
              </a:rPr>
              <a:t></a:t>
            </a:r>
            <a:r>
              <a:rPr lang="en-US" sz="2800" dirty="0">
                <a:sym typeface="Wingdings"/>
              </a:rPr>
              <a:t>same     </a:t>
            </a:r>
            <a:r>
              <a:rPr lang="en-US" sz="2800" b="1" dirty="0">
                <a:solidFill>
                  <a:srgbClr val="FF0000"/>
                </a:solidFill>
                <a:latin typeface="Wingdings" panose="05000000000000000000" pitchFamily="2" charset="2"/>
                <a:sym typeface="Wingdings"/>
              </a:rPr>
              <a:t></a:t>
            </a:r>
            <a:r>
              <a:rPr lang="en-US" sz="2800" dirty="0">
                <a:sym typeface="Wingdings"/>
              </a:rPr>
              <a:t>increasing     </a:t>
            </a:r>
            <a:r>
              <a:rPr lang="en-US" sz="2800" b="1" dirty="0">
                <a:solidFill>
                  <a:srgbClr val="92D050"/>
                </a:solidFill>
                <a:latin typeface="Wingdings" panose="05000000000000000000" pitchFamily="2" charset="2"/>
                <a:sym typeface="Wingdings"/>
              </a:rPr>
              <a:t></a:t>
            </a:r>
            <a:r>
              <a:rPr lang="en-US" sz="2800" dirty="0">
                <a:solidFill>
                  <a:srgbClr val="92D050"/>
                </a:solidFill>
                <a:sym typeface="Wingdings"/>
              </a:rPr>
              <a:t> </a:t>
            </a:r>
            <a:r>
              <a:rPr lang="en-US" sz="2800" dirty="0">
                <a:sym typeface="Wingdings"/>
              </a:rPr>
              <a:t>decreasing</a:t>
            </a:r>
          </a:p>
          <a:p>
            <a:pPr marL="285750" indent="-285750">
              <a:buFont typeface="Arial" panose="020B0604020202020204" pitchFamily="34" charset="0"/>
              <a:buChar char="•"/>
            </a:pPr>
            <a:r>
              <a:rPr lang="en-US" sz="2800" dirty="0"/>
              <a:t>3: Analysis of pathways of stigma reduction (+ contradictions/deviant cases)</a:t>
            </a:r>
            <a:endParaRPr lang="en-GB" sz="2800" dirty="0"/>
          </a:p>
        </p:txBody>
      </p:sp>
      <p:pic>
        <p:nvPicPr>
          <p:cNvPr id="7" name="Content Placeholder 3">
            <a:extLst>
              <a:ext uri="{FF2B5EF4-FFF2-40B4-BE49-F238E27FC236}">
                <a16:creationId xmlns:a16="http://schemas.microsoft.com/office/drawing/2014/main" id="{453AE29D-1586-1B42-AB0D-B48FA5131CF0}"/>
              </a:ext>
            </a:extLst>
          </p:cNvPr>
          <p:cNvPicPr>
            <a:picLocks/>
          </p:cNvPicPr>
          <p:nvPr/>
        </p:nvPicPr>
        <p:blipFill>
          <a:blip r:embed="rId3" cstate="email">
            <a:extLst>
              <a:ext uri="{28A0092B-C50C-407E-A947-70E740481C1C}">
                <a14:useLocalDpi xmlns:a14="http://schemas.microsoft.com/office/drawing/2010/main" val="0"/>
              </a:ext>
            </a:extLst>
          </a:blip>
          <a:srcRect l="-2956" r="-2956"/>
          <a:stretch>
            <a:fillRect/>
          </a:stretch>
        </p:blipFill>
        <p:spPr>
          <a:xfrm>
            <a:off x="10310073" y="16842"/>
            <a:ext cx="1742051" cy="997712"/>
          </a:xfrm>
          <a:prstGeom prst="rect">
            <a:avLst/>
          </a:prstGeom>
        </p:spPr>
      </p:pic>
    </p:spTree>
    <p:extLst>
      <p:ext uri="{BB962C8B-B14F-4D97-AF65-F5344CB8AC3E}">
        <p14:creationId xmlns:p14="http://schemas.microsoft.com/office/powerpoint/2010/main" val="3655447628"/>
      </p:ext>
    </p:extLst>
  </p:cSld>
  <p:clrMapOvr>
    <a:masterClrMapping/>
  </p:clrMapOvr>
  <mc:AlternateContent xmlns:mc="http://schemas.openxmlformats.org/markup-compatibility/2006" xmlns:p14="http://schemas.microsoft.com/office/powerpoint/2010/main">
    <mc:Choice Requires="p14">
      <p:transition spd="slow" p14:dur="2000" advTm="51260"/>
    </mc:Choice>
    <mc:Fallback xmlns="">
      <p:transition spd="slow" advTm="51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F85AD5-6F66-034E-9725-E7BFF8822BFD}"/>
              </a:ext>
            </a:extLst>
          </p:cNvPr>
          <p:cNvSpPr/>
          <p:nvPr/>
        </p:nvSpPr>
        <p:spPr>
          <a:xfrm>
            <a:off x="0" y="0"/>
            <a:ext cx="12192000" cy="107977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366E019-5424-E84D-B985-711613E18F4A}"/>
              </a:ext>
            </a:extLst>
          </p:cNvPr>
          <p:cNvSpPr txBox="1"/>
          <p:nvPr/>
        </p:nvSpPr>
        <p:spPr>
          <a:xfrm>
            <a:off x="106018" y="908006"/>
            <a:ext cx="553998" cy="5864087"/>
          </a:xfrm>
          <a:prstGeom prst="rect">
            <a:avLst/>
          </a:prstGeom>
          <a:noFill/>
        </p:spPr>
        <p:txBody>
          <a:bodyPr vert="vert270" wrap="square" rtlCol="0">
            <a:spAutoFit/>
          </a:bodyPr>
          <a:lstStyle/>
          <a:p>
            <a:pPr algn="ctr"/>
            <a:r>
              <a:rPr lang="en-US" sz="2400" i="1" dirty="0">
                <a:solidFill>
                  <a:schemeClr val="tx2">
                    <a:lumMod val="75000"/>
                  </a:schemeClr>
                </a:solidFill>
              </a:rPr>
              <a:t> </a:t>
            </a:r>
            <a:r>
              <a:rPr lang="en-US" sz="2400" b="1" i="1" dirty="0">
                <a:solidFill>
                  <a:schemeClr val="tx2">
                    <a:lumMod val="75000"/>
                  </a:schemeClr>
                </a:solidFill>
              </a:rPr>
              <a:t>&lt;- -  Social Norms  - - Subjective Norms  - -&gt; </a:t>
            </a:r>
          </a:p>
        </p:txBody>
      </p:sp>
      <p:sp>
        <p:nvSpPr>
          <p:cNvPr id="5" name="TextBox 4">
            <a:extLst>
              <a:ext uri="{FF2B5EF4-FFF2-40B4-BE49-F238E27FC236}">
                <a16:creationId xmlns:a16="http://schemas.microsoft.com/office/drawing/2014/main" id="{34EB3C50-35FD-3943-9D06-DC11B9172946}"/>
              </a:ext>
            </a:extLst>
          </p:cNvPr>
          <p:cNvSpPr txBox="1"/>
          <p:nvPr/>
        </p:nvSpPr>
        <p:spPr>
          <a:xfrm>
            <a:off x="355162" y="213373"/>
            <a:ext cx="3533403" cy="523220"/>
          </a:xfrm>
          <a:prstGeom prst="rect">
            <a:avLst/>
          </a:prstGeom>
          <a:noFill/>
        </p:spPr>
        <p:txBody>
          <a:bodyPr wrap="square" rtlCol="0">
            <a:spAutoFit/>
          </a:bodyPr>
          <a:lstStyle/>
          <a:p>
            <a:pPr algn="ctr"/>
            <a:r>
              <a:rPr lang="en-US" sz="2800" b="1" dirty="0">
                <a:solidFill>
                  <a:srgbClr val="C00000"/>
                </a:solidFill>
              </a:rPr>
              <a:t>Dimensions of Stigma</a:t>
            </a:r>
          </a:p>
        </p:txBody>
      </p:sp>
      <p:sp>
        <p:nvSpPr>
          <p:cNvPr id="6" name="TextBox 5">
            <a:extLst>
              <a:ext uri="{FF2B5EF4-FFF2-40B4-BE49-F238E27FC236}">
                <a16:creationId xmlns:a16="http://schemas.microsoft.com/office/drawing/2014/main" id="{125A36F5-4A00-074E-895A-6B47E8660E6E}"/>
              </a:ext>
            </a:extLst>
          </p:cNvPr>
          <p:cNvSpPr txBox="1"/>
          <p:nvPr/>
        </p:nvSpPr>
        <p:spPr>
          <a:xfrm>
            <a:off x="4443122" y="213373"/>
            <a:ext cx="3818597" cy="523220"/>
          </a:xfrm>
          <a:prstGeom prst="rect">
            <a:avLst/>
          </a:prstGeom>
          <a:noFill/>
        </p:spPr>
        <p:txBody>
          <a:bodyPr wrap="square" rtlCol="0">
            <a:spAutoFit/>
          </a:bodyPr>
          <a:lstStyle/>
          <a:p>
            <a:pPr algn="ctr"/>
            <a:r>
              <a:rPr lang="en-US" sz="2800" b="1" dirty="0">
                <a:solidFill>
                  <a:srgbClr val="C00000"/>
                </a:solidFill>
              </a:rPr>
              <a:t>Pathways of reduction</a:t>
            </a:r>
          </a:p>
        </p:txBody>
      </p:sp>
      <p:sp>
        <p:nvSpPr>
          <p:cNvPr id="7" name="TextBox 6">
            <a:extLst>
              <a:ext uri="{FF2B5EF4-FFF2-40B4-BE49-F238E27FC236}">
                <a16:creationId xmlns:a16="http://schemas.microsoft.com/office/drawing/2014/main" id="{9FE1B727-8099-EF47-888D-C4F42ECE2E41}"/>
              </a:ext>
            </a:extLst>
          </p:cNvPr>
          <p:cNvSpPr txBox="1"/>
          <p:nvPr/>
        </p:nvSpPr>
        <p:spPr>
          <a:xfrm>
            <a:off x="8737441" y="213373"/>
            <a:ext cx="3193373" cy="523220"/>
          </a:xfrm>
          <a:prstGeom prst="rect">
            <a:avLst/>
          </a:prstGeom>
          <a:noFill/>
        </p:spPr>
        <p:txBody>
          <a:bodyPr wrap="square" rtlCol="0">
            <a:spAutoFit/>
          </a:bodyPr>
          <a:lstStyle/>
          <a:p>
            <a:pPr algn="ctr"/>
            <a:r>
              <a:rPr lang="en-US" sz="2800" b="1" dirty="0">
                <a:solidFill>
                  <a:srgbClr val="C00000"/>
                </a:solidFill>
              </a:rPr>
              <a:t>Underlying drivers</a:t>
            </a:r>
          </a:p>
        </p:txBody>
      </p:sp>
      <p:graphicFrame>
        <p:nvGraphicFramePr>
          <p:cNvPr id="10" name="Content Placeholder 9">
            <a:extLst>
              <a:ext uri="{FF2B5EF4-FFF2-40B4-BE49-F238E27FC236}">
                <a16:creationId xmlns:a16="http://schemas.microsoft.com/office/drawing/2014/main" id="{E4F047B1-D1BC-8345-9D2E-3B47F830B23E}"/>
              </a:ext>
            </a:extLst>
          </p:cNvPr>
          <p:cNvGraphicFramePr>
            <a:graphicFrameLocks noGrp="1"/>
          </p:cNvGraphicFramePr>
          <p:nvPr>
            <p:ph idx="1"/>
            <p:extLst>
              <p:ext uri="{D42A27DB-BD31-4B8C-83A1-F6EECF244321}">
                <p14:modId xmlns:p14="http://schemas.microsoft.com/office/powerpoint/2010/main" val="3346497121"/>
              </p:ext>
            </p:extLst>
          </p:nvPr>
        </p:nvGraphicFramePr>
        <p:xfrm>
          <a:off x="758688" y="1298714"/>
          <a:ext cx="10969486" cy="5221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3">
            <a:extLst>
              <a:ext uri="{FF2B5EF4-FFF2-40B4-BE49-F238E27FC236}">
                <a16:creationId xmlns:a16="http://schemas.microsoft.com/office/drawing/2014/main" id="{E809C21B-6FE5-654F-9617-8AFD8D463A63}"/>
              </a:ext>
            </a:extLst>
          </p:cNvPr>
          <p:cNvPicPr>
            <a:picLocks/>
          </p:cNvPicPr>
          <p:nvPr/>
        </p:nvPicPr>
        <p:blipFill>
          <a:blip r:embed="rId8" cstate="email">
            <a:extLst>
              <a:ext uri="{28A0092B-C50C-407E-A947-70E740481C1C}">
                <a14:useLocalDpi xmlns:a14="http://schemas.microsoft.com/office/drawing/2010/main" val="0"/>
              </a:ext>
            </a:extLst>
          </a:blip>
          <a:srcRect l="-2956" r="-2956"/>
          <a:stretch>
            <a:fillRect/>
          </a:stretch>
        </p:blipFill>
        <p:spPr>
          <a:xfrm>
            <a:off x="10948417" y="717137"/>
            <a:ext cx="1243583" cy="712228"/>
          </a:xfrm>
          <a:prstGeom prst="rect">
            <a:avLst/>
          </a:prstGeom>
        </p:spPr>
      </p:pic>
    </p:spTree>
    <p:extLst>
      <p:ext uri="{BB962C8B-B14F-4D97-AF65-F5344CB8AC3E}">
        <p14:creationId xmlns:p14="http://schemas.microsoft.com/office/powerpoint/2010/main" val="2756790514"/>
      </p:ext>
    </p:extLst>
  </p:cSld>
  <p:clrMapOvr>
    <a:masterClrMapping/>
  </p:clrMapOvr>
  <mc:AlternateContent xmlns:mc="http://schemas.openxmlformats.org/markup-compatibility/2006" xmlns:p14="http://schemas.microsoft.com/office/powerpoint/2010/main">
    <mc:Choice Requires="p14">
      <p:transition spd="slow" p14:dur="2000" advTm="134093"/>
    </mc:Choice>
    <mc:Fallback xmlns="">
      <p:transition spd="slow" advTm="1340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992CD6-94CA-5A46-96FE-87C9012C20ED}"/>
              </a:ext>
            </a:extLst>
          </p:cNvPr>
          <p:cNvSpPr/>
          <p:nvPr/>
        </p:nvSpPr>
        <p:spPr>
          <a:xfrm>
            <a:off x="0" y="0"/>
            <a:ext cx="12192000" cy="12700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693B4-848F-F94F-8302-CB6AD5283F8F}"/>
              </a:ext>
            </a:extLst>
          </p:cNvPr>
          <p:cNvSpPr>
            <a:spLocks noGrp="1"/>
          </p:cNvSpPr>
          <p:nvPr>
            <p:ph type="title"/>
          </p:nvPr>
        </p:nvSpPr>
        <p:spPr>
          <a:xfrm>
            <a:off x="486615" y="243282"/>
            <a:ext cx="10939549" cy="827571"/>
          </a:xfrm>
        </p:spPr>
        <p:txBody>
          <a:bodyPr>
            <a:noAutofit/>
          </a:bodyPr>
          <a:lstStyle/>
          <a:p>
            <a:r>
              <a:rPr lang="en-US" sz="4000" b="1" dirty="0">
                <a:solidFill>
                  <a:schemeClr val="accent5">
                    <a:lumMod val="75000"/>
                  </a:schemeClr>
                </a:solidFill>
              </a:rPr>
              <a:t>Power of appearance / healthy bodies</a:t>
            </a:r>
          </a:p>
        </p:txBody>
      </p:sp>
      <p:sp>
        <p:nvSpPr>
          <p:cNvPr id="3" name="Content Placeholder 2">
            <a:extLst>
              <a:ext uri="{FF2B5EF4-FFF2-40B4-BE49-F238E27FC236}">
                <a16:creationId xmlns:a16="http://schemas.microsoft.com/office/drawing/2014/main" id="{604C84E1-B350-E349-A860-9946AEE01002}"/>
              </a:ext>
            </a:extLst>
          </p:cNvPr>
          <p:cNvSpPr>
            <a:spLocks noGrp="1"/>
          </p:cNvSpPr>
          <p:nvPr>
            <p:ph idx="1"/>
          </p:nvPr>
        </p:nvSpPr>
        <p:spPr>
          <a:xfrm>
            <a:off x="914401" y="4611881"/>
            <a:ext cx="10511763" cy="1920240"/>
          </a:xfrm>
        </p:spPr>
        <p:style>
          <a:lnRef idx="2">
            <a:schemeClr val="accent2"/>
          </a:lnRef>
          <a:fillRef idx="1">
            <a:schemeClr val="lt1"/>
          </a:fillRef>
          <a:effectRef idx="0">
            <a:schemeClr val="accent2"/>
          </a:effectRef>
          <a:fontRef idx="minor">
            <a:schemeClr val="dk1"/>
          </a:fontRef>
        </p:style>
        <p:txBody>
          <a:bodyPr anchor="ctr" anchorCtr="1">
            <a:noAutofit/>
          </a:bodyPr>
          <a:lstStyle/>
          <a:p>
            <a:pPr marL="0" indent="0" algn="ctr">
              <a:spcBef>
                <a:spcPts val="0"/>
              </a:spcBef>
              <a:buNone/>
            </a:pPr>
            <a:r>
              <a:rPr lang="en-US" sz="2800" b="1" dirty="0"/>
              <a:t>Year 3</a:t>
            </a:r>
            <a:endParaRPr lang="en-US" sz="2800" dirty="0"/>
          </a:p>
          <a:p>
            <a:pPr marL="0" indent="0" algn="ctr">
              <a:spcBef>
                <a:spcPts val="0"/>
              </a:spcBef>
              <a:buNone/>
            </a:pPr>
            <a:r>
              <a:rPr lang="en-US" sz="2800" dirty="0"/>
              <a:t>They look at [</a:t>
            </a:r>
            <a:r>
              <a:rPr lang="en-US" sz="2800" i="1" dirty="0"/>
              <a:t>HIV</a:t>
            </a:r>
            <a:r>
              <a:rPr lang="en-US" sz="2800" dirty="0"/>
              <a:t>] as a normal disease, and not complicated like it used to be […] because they see HIV positive people looking healthy and energetic like them.</a:t>
            </a:r>
          </a:p>
        </p:txBody>
      </p:sp>
      <p:sp>
        <p:nvSpPr>
          <p:cNvPr id="7" name="TextBox 6"/>
          <p:cNvSpPr txBox="1"/>
          <p:nvPr/>
        </p:nvSpPr>
        <p:spPr>
          <a:xfrm>
            <a:off x="914400" y="2177440"/>
            <a:ext cx="1051176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lang="en-US" sz="2800" b="1" dirty="0"/>
              <a:t>Year 1</a:t>
            </a:r>
            <a:endParaRPr lang="en-US" sz="2800" dirty="0"/>
          </a:p>
          <a:p>
            <a:pPr algn="ctr"/>
            <a:r>
              <a:rPr lang="en-US" sz="2800" dirty="0"/>
              <a:t> Some  people like to laugh at us, the HIV positive people. They say, “that person is about to die”… “dead bodies!, you are dead people!”</a:t>
            </a:r>
          </a:p>
        </p:txBody>
      </p:sp>
      <p:sp>
        <p:nvSpPr>
          <p:cNvPr id="8" name="Rectangle 7"/>
          <p:cNvSpPr/>
          <p:nvPr/>
        </p:nvSpPr>
        <p:spPr>
          <a:xfrm>
            <a:off x="3748555" y="1383808"/>
            <a:ext cx="4843454" cy="542584"/>
          </a:xfrm>
          <a:prstGeom prst="rect">
            <a:avLst/>
          </a:prstGeom>
        </p:spPr>
        <p:txBody>
          <a:bodyPr wrap="square">
            <a:spAutoFit/>
          </a:bodyPr>
          <a:lstStyle/>
          <a:p>
            <a:pPr algn="ctr">
              <a:lnSpc>
                <a:spcPct val="110000"/>
              </a:lnSpc>
            </a:pPr>
            <a:r>
              <a:rPr lang="en-US" sz="2800" b="1" i="1" dirty="0"/>
              <a:t>HIV+ woman, E Uganda </a:t>
            </a:r>
          </a:p>
        </p:txBody>
      </p:sp>
      <p:sp>
        <p:nvSpPr>
          <p:cNvPr id="11" name="Rectangle 10"/>
          <p:cNvSpPr/>
          <p:nvPr/>
        </p:nvSpPr>
        <p:spPr>
          <a:xfrm>
            <a:off x="5427799" y="3838825"/>
            <a:ext cx="1484966" cy="843564"/>
          </a:xfrm>
          <a:prstGeom prst="rect">
            <a:avLst/>
          </a:prstGeom>
        </p:spPr>
        <p:txBody>
          <a:bodyPr wrap="square">
            <a:spAutoFit/>
          </a:bodyPr>
          <a:lstStyle/>
          <a:p>
            <a:pPr lvl="0" algn="ctr">
              <a:lnSpc>
                <a:spcPct val="80000"/>
              </a:lnSpc>
            </a:pPr>
            <a:r>
              <a:rPr lang="en-US" sz="6000" b="1" dirty="0">
                <a:solidFill>
                  <a:srgbClr val="00B050"/>
                </a:solidFill>
                <a:latin typeface="Wingdings" panose="05000000000000000000" pitchFamily="2" charset="2"/>
                <a:sym typeface="Wingdings"/>
              </a:rPr>
              <a:t></a:t>
            </a:r>
            <a:endParaRPr lang="en-US" dirty="0"/>
          </a:p>
        </p:txBody>
      </p:sp>
      <p:pic>
        <p:nvPicPr>
          <p:cNvPr id="10" name="Content Placeholder 3">
            <a:extLst>
              <a:ext uri="{FF2B5EF4-FFF2-40B4-BE49-F238E27FC236}">
                <a16:creationId xmlns:a16="http://schemas.microsoft.com/office/drawing/2014/main" id="{4DFF6F81-1098-8D4E-8B57-2790546193A5}"/>
              </a:ext>
            </a:extLst>
          </p:cNvPr>
          <p:cNvPicPr>
            <a:picLocks/>
          </p:cNvPicPr>
          <p:nvPr/>
        </p:nvPicPr>
        <p:blipFill>
          <a:blip r:embed="rId3" cstate="email">
            <a:extLst>
              <a:ext uri="{28A0092B-C50C-407E-A947-70E740481C1C}">
                <a14:useLocalDpi xmlns:a14="http://schemas.microsoft.com/office/drawing/2010/main" val="0"/>
              </a:ext>
            </a:extLst>
          </a:blip>
          <a:srcRect l="-2956" r="-2956"/>
          <a:stretch>
            <a:fillRect/>
          </a:stretch>
        </p:blipFill>
        <p:spPr>
          <a:xfrm>
            <a:off x="10310073" y="130282"/>
            <a:ext cx="1742051" cy="997712"/>
          </a:xfrm>
          <a:prstGeom prst="rect">
            <a:avLst/>
          </a:prstGeom>
        </p:spPr>
      </p:pic>
    </p:spTree>
    <p:extLst>
      <p:ext uri="{BB962C8B-B14F-4D97-AF65-F5344CB8AC3E}">
        <p14:creationId xmlns:p14="http://schemas.microsoft.com/office/powerpoint/2010/main" val="2858882665"/>
      </p:ext>
    </p:extLst>
  </p:cSld>
  <p:clrMapOvr>
    <a:masterClrMapping/>
  </p:clrMapOvr>
  <mc:AlternateContent xmlns:mc="http://schemas.openxmlformats.org/markup-compatibility/2006" xmlns:p14="http://schemas.microsoft.com/office/powerpoint/2010/main">
    <mc:Choice Requires="p14">
      <p:transition spd="slow" p14:dur="2000" advTm="27352"/>
    </mc:Choice>
    <mc:Fallback xmlns="">
      <p:transition spd="slow" advTm="273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5A78DF-23D1-D74B-BA4E-50EA5B5387A1}"/>
              </a:ext>
            </a:extLst>
          </p:cNvPr>
          <p:cNvSpPr/>
          <p:nvPr/>
        </p:nvSpPr>
        <p:spPr>
          <a:xfrm>
            <a:off x="0" y="0"/>
            <a:ext cx="12192000" cy="12700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693B4-848F-F94F-8302-CB6AD5283F8F}"/>
              </a:ext>
            </a:extLst>
          </p:cNvPr>
          <p:cNvSpPr>
            <a:spLocks noGrp="1"/>
          </p:cNvSpPr>
          <p:nvPr>
            <p:ph type="title"/>
          </p:nvPr>
        </p:nvSpPr>
        <p:spPr>
          <a:xfrm>
            <a:off x="838200" y="183964"/>
            <a:ext cx="10515600" cy="827571"/>
          </a:xfrm>
        </p:spPr>
        <p:txBody>
          <a:bodyPr>
            <a:normAutofit/>
          </a:bodyPr>
          <a:lstStyle/>
          <a:p>
            <a:r>
              <a:rPr lang="en-US" sz="4000" b="1" dirty="0">
                <a:solidFill>
                  <a:schemeClr val="accent5">
                    <a:lumMod val="75000"/>
                  </a:schemeClr>
                </a:solidFill>
              </a:rPr>
              <a:t>Power</a:t>
            </a:r>
            <a:r>
              <a:rPr lang="en-US" dirty="0"/>
              <a:t> </a:t>
            </a:r>
            <a:r>
              <a:rPr lang="en-US" sz="4000" b="1" dirty="0">
                <a:solidFill>
                  <a:schemeClr val="accent5">
                    <a:lumMod val="75000"/>
                  </a:schemeClr>
                </a:solidFill>
              </a:rPr>
              <a:t>of appearance / healthy bodies</a:t>
            </a:r>
          </a:p>
        </p:txBody>
      </p:sp>
      <p:sp>
        <p:nvSpPr>
          <p:cNvPr id="3" name="Content Placeholder 2">
            <a:extLst>
              <a:ext uri="{FF2B5EF4-FFF2-40B4-BE49-F238E27FC236}">
                <a16:creationId xmlns:a16="http://schemas.microsoft.com/office/drawing/2014/main" id="{604C84E1-B350-E349-A860-9946AEE01002}"/>
              </a:ext>
            </a:extLst>
          </p:cNvPr>
          <p:cNvSpPr>
            <a:spLocks noGrp="1"/>
          </p:cNvSpPr>
          <p:nvPr>
            <p:ph idx="1"/>
          </p:nvPr>
        </p:nvSpPr>
        <p:spPr>
          <a:xfrm>
            <a:off x="838200" y="4721679"/>
            <a:ext cx="10765221" cy="1920240"/>
          </a:xfrm>
        </p:spPr>
        <p:style>
          <a:lnRef idx="2">
            <a:schemeClr val="accent2"/>
          </a:lnRef>
          <a:fillRef idx="1">
            <a:schemeClr val="lt1"/>
          </a:fillRef>
          <a:effectRef idx="0">
            <a:schemeClr val="accent2"/>
          </a:effectRef>
          <a:fontRef idx="minor">
            <a:schemeClr val="dk1"/>
          </a:fontRef>
        </p:style>
        <p:txBody>
          <a:bodyPr anchor="ctr" anchorCtr="1">
            <a:noAutofit/>
          </a:bodyPr>
          <a:lstStyle/>
          <a:p>
            <a:pPr marL="0" indent="0" algn="ctr">
              <a:spcBef>
                <a:spcPts val="0"/>
              </a:spcBef>
              <a:buNone/>
            </a:pPr>
            <a:r>
              <a:rPr lang="en-US" sz="2800" b="1" dirty="0"/>
              <a:t>Year 3</a:t>
            </a:r>
          </a:p>
          <a:p>
            <a:pPr marL="0" indent="0" algn="ctr">
              <a:spcBef>
                <a:spcPts val="0"/>
              </a:spcBef>
              <a:buNone/>
            </a:pPr>
            <a:r>
              <a:rPr lang="en-US" sz="2800" dirty="0"/>
              <a:t>The community doesn’t look down on me [. . .] because the drugs [</a:t>
            </a:r>
            <a:r>
              <a:rPr lang="en-US" sz="2800" i="1" dirty="0"/>
              <a:t>ARVs</a:t>
            </a:r>
            <a:r>
              <a:rPr lang="en-US" sz="2800" dirty="0"/>
              <a:t>] help a lot. From the look of your body, [</a:t>
            </a:r>
            <a:r>
              <a:rPr lang="en-US" sz="2800" i="1" dirty="0"/>
              <a:t>you</a:t>
            </a:r>
            <a:r>
              <a:rPr lang="en-US" sz="2800" dirty="0"/>
              <a:t>] can tell that it’s good. Most of the people who use that drug, their bodies are looking good.</a:t>
            </a:r>
          </a:p>
        </p:txBody>
      </p:sp>
      <p:sp>
        <p:nvSpPr>
          <p:cNvPr id="7" name="TextBox 6"/>
          <p:cNvSpPr txBox="1"/>
          <p:nvPr/>
        </p:nvSpPr>
        <p:spPr>
          <a:xfrm>
            <a:off x="838200" y="1932768"/>
            <a:ext cx="1076522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lang="en-US" sz="2800" b="1" dirty="0"/>
              <a:t>Year 1</a:t>
            </a:r>
            <a:r>
              <a:rPr lang="en-US" sz="2800" dirty="0"/>
              <a:t> </a:t>
            </a:r>
          </a:p>
          <a:p>
            <a:pPr algn="ctr"/>
            <a:r>
              <a:rPr lang="en-US" sz="2800" dirty="0"/>
              <a:t>People will say “[</a:t>
            </a:r>
            <a:r>
              <a:rPr lang="en-US" sz="2800" i="1" dirty="0"/>
              <a:t>so-and-so</a:t>
            </a:r>
            <a:r>
              <a:rPr lang="en-US" sz="2800" dirty="0"/>
              <a:t>] is nowadays on drugs, and can’t you see how he looks?” This issue of “how he looks” is what many are trying to avoid, and for one to disclose, he must be a very close friend. </a:t>
            </a:r>
          </a:p>
        </p:txBody>
      </p:sp>
      <p:sp>
        <p:nvSpPr>
          <p:cNvPr id="8" name="Rectangle 7"/>
          <p:cNvSpPr/>
          <p:nvPr/>
        </p:nvSpPr>
        <p:spPr>
          <a:xfrm>
            <a:off x="4611295" y="1266547"/>
            <a:ext cx="3219031" cy="523220"/>
          </a:xfrm>
          <a:prstGeom prst="rect">
            <a:avLst/>
          </a:prstGeom>
        </p:spPr>
        <p:txBody>
          <a:bodyPr wrap="square">
            <a:spAutoFit/>
          </a:bodyPr>
          <a:lstStyle/>
          <a:p>
            <a:pPr algn="ctr"/>
            <a:r>
              <a:rPr lang="en-US" sz="2800" b="1" i="1" dirty="0"/>
              <a:t>HIV+ man, Kenya</a:t>
            </a:r>
          </a:p>
        </p:txBody>
      </p:sp>
      <p:sp>
        <p:nvSpPr>
          <p:cNvPr id="11" name="Rectangle 10"/>
          <p:cNvSpPr/>
          <p:nvPr/>
        </p:nvSpPr>
        <p:spPr>
          <a:xfrm>
            <a:off x="5478327" y="3960719"/>
            <a:ext cx="1484966" cy="843564"/>
          </a:xfrm>
          <a:prstGeom prst="rect">
            <a:avLst/>
          </a:prstGeom>
        </p:spPr>
        <p:txBody>
          <a:bodyPr wrap="square">
            <a:spAutoFit/>
          </a:bodyPr>
          <a:lstStyle/>
          <a:p>
            <a:pPr lvl="0" algn="ctr">
              <a:lnSpc>
                <a:spcPct val="80000"/>
              </a:lnSpc>
            </a:pPr>
            <a:r>
              <a:rPr lang="en-US" sz="6000" b="1" dirty="0">
                <a:solidFill>
                  <a:srgbClr val="00B050"/>
                </a:solidFill>
                <a:latin typeface="Wingdings" panose="05000000000000000000" pitchFamily="2" charset="2"/>
                <a:sym typeface="Wingdings"/>
              </a:rPr>
              <a:t></a:t>
            </a:r>
            <a:endParaRPr lang="en-US" dirty="0"/>
          </a:p>
        </p:txBody>
      </p:sp>
      <p:pic>
        <p:nvPicPr>
          <p:cNvPr id="10" name="Content Placeholder 3">
            <a:extLst>
              <a:ext uri="{FF2B5EF4-FFF2-40B4-BE49-F238E27FC236}">
                <a16:creationId xmlns:a16="http://schemas.microsoft.com/office/drawing/2014/main" id="{3E212EE1-8376-9947-9BD9-5DF72C94418D}"/>
              </a:ext>
            </a:extLst>
          </p:cNvPr>
          <p:cNvPicPr>
            <a:picLocks/>
          </p:cNvPicPr>
          <p:nvPr/>
        </p:nvPicPr>
        <p:blipFill>
          <a:blip r:embed="rId2" cstate="email">
            <a:extLst>
              <a:ext uri="{28A0092B-C50C-407E-A947-70E740481C1C}">
                <a14:useLocalDpi xmlns:a14="http://schemas.microsoft.com/office/drawing/2010/main" val="0"/>
              </a:ext>
            </a:extLst>
          </a:blip>
          <a:srcRect l="-2956" r="-2956"/>
          <a:stretch>
            <a:fillRect/>
          </a:stretch>
        </p:blipFill>
        <p:spPr>
          <a:xfrm>
            <a:off x="10329528" y="104832"/>
            <a:ext cx="1742051" cy="997712"/>
          </a:xfrm>
          <a:prstGeom prst="rect">
            <a:avLst/>
          </a:prstGeom>
        </p:spPr>
      </p:pic>
    </p:spTree>
    <p:extLst>
      <p:ext uri="{BB962C8B-B14F-4D97-AF65-F5344CB8AC3E}">
        <p14:creationId xmlns:p14="http://schemas.microsoft.com/office/powerpoint/2010/main" val="2858882665"/>
      </p:ext>
    </p:extLst>
  </p:cSld>
  <p:clrMapOvr>
    <a:masterClrMapping/>
  </p:clrMapOvr>
  <mc:AlternateContent xmlns:mc="http://schemas.openxmlformats.org/markup-compatibility/2006" xmlns:p14="http://schemas.microsoft.com/office/powerpoint/2010/main">
    <mc:Choice Requires="p14">
      <p:transition spd="slow" p14:dur="2000" advTm="31205"/>
    </mc:Choice>
    <mc:Fallback xmlns="">
      <p:transition spd="slow" advTm="312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8E176F-F4FD-0747-819E-52216D99D3EC}"/>
              </a:ext>
            </a:extLst>
          </p:cNvPr>
          <p:cNvSpPr/>
          <p:nvPr/>
        </p:nvSpPr>
        <p:spPr>
          <a:xfrm>
            <a:off x="0" y="0"/>
            <a:ext cx="12192000" cy="11189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693B4-848F-F94F-8302-CB6AD5283F8F}"/>
              </a:ext>
            </a:extLst>
          </p:cNvPr>
          <p:cNvSpPr>
            <a:spLocks noGrp="1"/>
          </p:cNvSpPr>
          <p:nvPr>
            <p:ph type="title"/>
          </p:nvPr>
        </p:nvSpPr>
        <p:spPr>
          <a:xfrm>
            <a:off x="141890" y="124991"/>
            <a:ext cx="12050110" cy="827571"/>
          </a:xfrm>
        </p:spPr>
        <p:txBody>
          <a:bodyPr>
            <a:noAutofit/>
          </a:bodyPr>
          <a:lstStyle/>
          <a:p>
            <a:r>
              <a:rPr lang="en-US" sz="4000" b="1" dirty="0">
                <a:solidFill>
                  <a:schemeClr val="accent5">
                    <a:lumMod val="75000"/>
                  </a:schemeClr>
                </a:solidFill>
              </a:rPr>
              <a:t>More disclosures / positive experiences with disclosure</a:t>
            </a:r>
          </a:p>
        </p:txBody>
      </p:sp>
      <p:sp>
        <p:nvSpPr>
          <p:cNvPr id="3" name="Content Placeholder 2">
            <a:extLst>
              <a:ext uri="{FF2B5EF4-FFF2-40B4-BE49-F238E27FC236}">
                <a16:creationId xmlns:a16="http://schemas.microsoft.com/office/drawing/2014/main" id="{604C84E1-B350-E349-A860-9946AEE01002}"/>
              </a:ext>
            </a:extLst>
          </p:cNvPr>
          <p:cNvSpPr>
            <a:spLocks noGrp="1"/>
          </p:cNvSpPr>
          <p:nvPr>
            <p:ph idx="1"/>
          </p:nvPr>
        </p:nvSpPr>
        <p:spPr>
          <a:xfrm>
            <a:off x="524392" y="3976550"/>
            <a:ext cx="11094794" cy="2743200"/>
          </a:xfrm>
        </p:spPr>
        <p:style>
          <a:lnRef idx="2">
            <a:schemeClr val="accent2"/>
          </a:lnRef>
          <a:fillRef idx="1">
            <a:schemeClr val="lt1"/>
          </a:fillRef>
          <a:effectRef idx="0">
            <a:schemeClr val="accent2"/>
          </a:effectRef>
          <a:fontRef idx="minor">
            <a:schemeClr val="dk1"/>
          </a:fontRef>
        </p:style>
        <p:txBody>
          <a:bodyPr anchor="ctr" anchorCtr="1">
            <a:noAutofit/>
          </a:bodyPr>
          <a:lstStyle/>
          <a:p>
            <a:pPr marL="0" indent="0" algn="ctr">
              <a:spcBef>
                <a:spcPts val="0"/>
              </a:spcBef>
              <a:buNone/>
            </a:pPr>
            <a:r>
              <a:rPr lang="en-US" sz="2800" b="1" dirty="0"/>
              <a:t>Year 3</a:t>
            </a:r>
          </a:p>
          <a:p>
            <a:pPr marL="0" indent="0" algn="ctr">
              <a:spcBef>
                <a:spcPts val="0"/>
              </a:spcBef>
              <a:buNone/>
            </a:pPr>
            <a:r>
              <a:rPr lang="en-US" sz="2800" dirty="0"/>
              <a:t>Let me tell you, now, people are trying to share their HIV status.  [</a:t>
            </a:r>
            <a:r>
              <a:rPr lang="en-US" sz="2800" i="1" dirty="0"/>
              <a:t>A relative said</a:t>
            </a:r>
            <a:r>
              <a:rPr lang="en-US" sz="2800" dirty="0"/>
              <a:t>] “HIV is all over… It is something that should not be kept as secret. Everybody has it, everybody is on ARVs.  People should just share their status.”  He is really open [...] Even the lady I am staying with is very open about her status. </a:t>
            </a:r>
          </a:p>
        </p:txBody>
      </p:sp>
      <p:sp>
        <p:nvSpPr>
          <p:cNvPr id="7" name="TextBox 6"/>
          <p:cNvSpPr txBox="1"/>
          <p:nvPr/>
        </p:nvSpPr>
        <p:spPr>
          <a:xfrm>
            <a:off x="524393" y="1740529"/>
            <a:ext cx="11094792" cy="146304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lang="en-US" sz="2800" b="1" dirty="0"/>
              <a:t>Year 1</a:t>
            </a:r>
            <a:r>
              <a:rPr lang="en-US" sz="2800" dirty="0"/>
              <a:t> </a:t>
            </a:r>
          </a:p>
          <a:p>
            <a:pPr algn="ctr"/>
            <a:r>
              <a:rPr lang="en-US" sz="2800" dirty="0"/>
              <a:t>When I came here, I found that people really hide their status from the others.  They would not want anybody to know that they are taking ARVS.</a:t>
            </a:r>
          </a:p>
        </p:txBody>
      </p:sp>
      <p:sp>
        <p:nvSpPr>
          <p:cNvPr id="8" name="Rectangle 7"/>
          <p:cNvSpPr/>
          <p:nvPr/>
        </p:nvSpPr>
        <p:spPr>
          <a:xfrm>
            <a:off x="4266638" y="1118984"/>
            <a:ext cx="3610302" cy="523220"/>
          </a:xfrm>
          <a:prstGeom prst="rect">
            <a:avLst/>
          </a:prstGeom>
        </p:spPr>
        <p:txBody>
          <a:bodyPr wrap="square">
            <a:spAutoFit/>
          </a:bodyPr>
          <a:lstStyle/>
          <a:p>
            <a:pPr algn="ctr"/>
            <a:r>
              <a:rPr lang="en-US" sz="2800" b="1" i="1" dirty="0"/>
              <a:t>HIV+ woman, Kenya</a:t>
            </a:r>
          </a:p>
        </p:txBody>
      </p:sp>
      <p:sp>
        <p:nvSpPr>
          <p:cNvPr id="11" name="Rectangle 10"/>
          <p:cNvSpPr/>
          <p:nvPr/>
        </p:nvSpPr>
        <p:spPr>
          <a:xfrm>
            <a:off x="5329306" y="3271151"/>
            <a:ext cx="1484966" cy="843564"/>
          </a:xfrm>
          <a:prstGeom prst="rect">
            <a:avLst/>
          </a:prstGeom>
        </p:spPr>
        <p:txBody>
          <a:bodyPr wrap="square">
            <a:spAutoFit/>
          </a:bodyPr>
          <a:lstStyle/>
          <a:p>
            <a:pPr lvl="0" algn="ctr">
              <a:lnSpc>
                <a:spcPct val="80000"/>
              </a:lnSpc>
            </a:pPr>
            <a:r>
              <a:rPr lang="en-US" sz="6000" b="1" dirty="0">
                <a:solidFill>
                  <a:srgbClr val="00B050"/>
                </a:solidFill>
                <a:latin typeface="Wingdings" panose="05000000000000000000" pitchFamily="2" charset="2"/>
                <a:sym typeface="Wingdings"/>
              </a:rPr>
              <a:t></a:t>
            </a:r>
            <a:endParaRPr lang="en-US" dirty="0"/>
          </a:p>
        </p:txBody>
      </p:sp>
      <p:pic>
        <p:nvPicPr>
          <p:cNvPr id="10" name="Content Placeholder 3">
            <a:extLst>
              <a:ext uri="{FF2B5EF4-FFF2-40B4-BE49-F238E27FC236}">
                <a16:creationId xmlns:a16="http://schemas.microsoft.com/office/drawing/2014/main" id="{7EBBF3DC-49C7-0446-A2E2-A03328C409E8}"/>
              </a:ext>
            </a:extLst>
          </p:cNvPr>
          <p:cNvPicPr>
            <a:picLocks/>
          </p:cNvPicPr>
          <p:nvPr/>
        </p:nvPicPr>
        <p:blipFill>
          <a:blip r:embed="rId2" cstate="email">
            <a:extLst>
              <a:ext uri="{28A0092B-C50C-407E-A947-70E740481C1C}">
                <a14:useLocalDpi xmlns:a14="http://schemas.microsoft.com/office/drawing/2010/main" val="0"/>
              </a:ext>
            </a:extLst>
          </a:blip>
          <a:srcRect l="-2956" r="-2956"/>
          <a:stretch>
            <a:fillRect/>
          </a:stretch>
        </p:blipFill>
        <p:spPr>
          <a:xfrm>
            <a:off x="10807430" y="817427"/>
            <a:ext cx="1336148" cy="765242"/>
          </a:xfrm>
          <a:prstGeom prst="rect">
            <a:avLst/>
          </a:prstGeom>
        </p:spPr>
      </p:pic>
    </p:spTree>
    <p:extLst>
      <p:ext uri="{BB962C8B-B14F-4D97-AF65-F5344CB8AC3E}">
        <p14:creationId xmlns:p14="http://schemas.microsoft.com/office/powerpoint/2010/main" val="4006496170"/>
      </p:ext>
    </p:extLst>
  </p:cSld>
  <p:clrMapOvr>
    <a:masterClrMapping/>
  </p:clrMapOvr>
  <mc:AlternateContent xmlns:mc="http://schemas.openxmlformats.org/markup-compatibility/2006" xmlns:p14="http://schemas.microsoft.com/office/powerpoint/2010/main">
    <mc:Choice Requires="p14">
      <p:transition spd="slow" p14:dur="2000" advTm="38082"/>
    </mc:Choice>
    <mc:Fallback xmlns="">
      <p:transition spd="slow" advTm="3808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A234FA-BD79-D744-8380-E2EB864E784C}"/>
              </a:ext>
            </a:extLst>
          </p:cNvPr>
          <p:cNvSpPr/>
          <p:nvPr/>
        </p:nvSpPr>
        <p:spPr>
          <a:xfrm>
            <a:off x="0" y="0"/>
            <a:ext cx="12192000" cy="11136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693B4-848F-F94F-8302-CB6AD5283F8F}"/>
              </a:ext>
            </a:extLst>
          </p:cNvPr>
          <p:cNvSpPr>
            <a:spLocks noGrp="1"/>
          </p:cNvSpPr>
          <p:nvPr>
            <p:ph type="title"/>
          </p:nvPr>
        </p:nvSpPr>
        <p:spPr>
          <a:xfrm>
            <a:off x="838200" y="108488"/>
            <a:ext cx="10515600" cy="827571"/>
          </a:xfrm>
        </p:spPr>
        <p:txBody>
          <a:bodyPr>
            <a:normAutofit fontScale="90000"/>
          </a:bodyPr>
          <a:lstStyle/>
          <a:p>
            <a:r>
              <a:rPr lang="en-US" b="1" dirty="0">
                <a:solidFill>
                  <a:schemeClr val="accent5">
                    <a:lumMod val="75000"/>
                  </a:schemeClr>
                </a:solidFill>
              </a:rPr>
              <a:t>No longer socially normative to stigmatize PLHIV </a:t>
            </a:r>
          </a:p>
        </p:txBody>
      </p:sp>
      <p:sp>
        <p:nvSpPr>
          <p:cNvPr id="3" name="Content Placeholder 2">
            <a:extLst>
              <a:ext uri="{FF2B5EF4-FFF2-40B4-BE49-F238E27FC236}">
                <a16:creationId xmlns:a16="http://schemas.microsoft.com/office/drawing/2014/main" id="{604C84E1-B350-E349-A860-9946AEE01002}"/>
              </a:ext>
            </a:extLst>
          </p:cNvPr>
          <p:cNvSpPr>
            <a:spLocks noGrp="1"/>
          </p:cNvSpPr>
          <p:nvPr>
            <p:ph idx="1"/>
          </p:nvPr>
        </p:nvSpPr>
        <p:spPr>
          <a:xfrm>
            <a:off x="662152" y="4359070"/>
            <a:ext cx="10988565" cy="2286000"/>
          </a:xfrm>
        </p:spPr>
        <p:style>
          <a:lnRef idx="2">
            <a:schemeClr val="accent2"/>
          </a:lnRef>
          <a:fillRef idx="1">
            <a:schemeClr val="lt1"/>
          </a:fillRef>
          <a:effectRef idx="0">
            <a:schemeClr val="accent2"/>
          </a:effectRef>
          <a:fontRef idx="minor">
            <a:schemeClr val="dk1"/>
          </a:fontRef>
        </p:style>
        <p:txBody>
          <a:bodyPr anchor="ctr" anchorCtr="1">
            <a:noAutofit/>
          </a:bodyPr>
          <a:lstStyle/>
          <a:p>
            <a:pPr marL="0" indent="0" algn="ctr">
              <a:spcBef>
                <a:spcPts val="0"/>
              </a:spcBef>
              <a:buNone/>
            </a:pPr>
            <a:r>
              <a:rPr lang="en-US" sz="2800" b="1" dirty="0"/>
              <a:t>Year 3 </a:t>
            </a:r>
          </a:p>
          <a:p>
            <a:pPr marL="0" indent="0" algn="ctr">
              <a:spcBef>
                <a:spcPts val="0"/>
              </a:spcBef>
              <a:buNone/>
            </a:pPr>
            <a:r>
              <a:rPr lang="en-US" sz="2800" dirty="0"/>
              <a:t>They no longer treat them badly […] because they came to know that the disease is for everyone, and you are not supposed to mistreat another person. How do you harass another person when you know that you are also like that? It’s like getting measles.</a:t>
            </a:r>
          </a:p>
        </p:txBody>
      </p:sp>
      <p:sp>
        <p:nvSpPr>
          <p:cNvPr id="7" name="TextBox 6"/>
          <p:cNvSpPr txBox="1"/>
          <p:nvPr/>
        </p:nvSpPr>
        <p:spPr>
          <a:xfrm>
            <a:off x="725214" y="1720839"/>
            <a:ext cx="10862441" cy="18288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lang="en-US" sz="2800" b="1" dirty="0"/>
              <a:t>Year 1</a:t>
            </a:r>
            <a:r>
              <a:rPr lang="en-US" sz="2800" dirty="0"/>
              <a:t> </a:t>
            </a:r>
          </a:p>
          <a:p>
            <a:pPr algn="ctr"/>
            <a:r>
              <a:rPr lang="en-US" sz="2800" dirty="0"/>
              <a:t>I think it is brought about by prostitution and promiscuity, do you think that if you are not disorganized you get that illness? It is a disease that you bring upon yourself; it is not like measles that you just get.</a:t>
            </a:r>
            <a:endParaRPr lang="en-US" sz="2400" dirty="0"/>
          </a:p>
        </p:txBody>
      </p:sp>
      <p:sp>
        <p:nvSpPr>
          <p:cNvPr id="8" name="Rectangle 7"/>
          <p:cNvSpPr/>
          <p:nvPr/>
        </p:nvSpPr>
        <p:spPr>
          <a:xfrm>
            <a:off x="3864486" y="1113631"/>
            <a:ext cx="4583896" cy="523220"/>
          </a:xfrm>
          <a:prstGeom prst="rect">
            <a:avLst/>
          </a:prstGeom>
        </p:spPr>
        <p:txBody>
          <a:bodyPr wrap="square">
            <a:spAutoFit/>
          </a:bodyPr>
          <a:lstStyle/>
          <a:p>
            <a:pPr algn="ctr"/>
            <a:r>
              <a:rPr lang="en-US" sz="2800" b="1" i="1" dirty="0"/>
              <a:t>HIV- woman,  SW Uganda</a:t>
            </a:r>
          </a:p>
        </p:txBody>
      </p:sp>
      <p:sp>
        <p:nvSpPr>
          <p:cNvPr id="11" name="Rectangle 10"/>
          <p:cNvSpPr/>
          <p:nvPr/>
        </p:nvSpPr>
        <p:spPr>
          <a:xfrm>
            <a:off x="5413951" y="3668007"/>
            <a:ext cx="1484966" cy="843564"/>
          </a:xfrm>
          <a:prstGeom prst="rect">
            <a:avLst/>
          </a:prstGeom>
        </p:spPr>
        <p:txBody>
          <a:bodyPr wrap="square">
            <a:spAutoFit/>
          </a:bodyPr>
          <a:lstStyle/>
          <a:p>
            <a:pPr lvl="0" algn="ctr">
              <a:lnSpc>
                <a:spcPct val="80000"/>
              </a:lnSpc>
            </a:pPr>
            <a:r>
              <a:rPr lang="en-US" sz="6000" b="1" dirty="0">
                <a:solidFill>
                  <a:srgbClr val="00B050"/>
                </a:solidFill>
                <a:latin typeface="Wingdings" panose="05000000000000000000" pitchFamily="2" charset="2"/>
                <a:sym typeface="Wingdings"/>
              </a:rPr>
              <a:t></a:t>
            </a:r>
            <a:endParaRPr lang="en-US" dirty="0"/>
          </a:p>
        </p:txBody>
      </p:sp>
      <p:pic>
        <p:nvPicPr>
          <p:cNvPr id="10" name="Content Placeholder 3">
            <a:extLst>
              <a:ext uri="{FF2B5EF4-FFF2-40B4-BE49-F238E27FC236}">
                <a16:creationId xmlns:a16="http://schemas.microsoft.com/office/drawing/2014/main" id="{084A821E-03D2-CE44-A274-8B3A6FDB3BC9}"/>
              </a:ext>
            </a:extLst>
          </p:cNvPr>
          <p:cNvPicPr>
            <a:picLocks/>
          </p:cNvPicPr>
          <p:nvPr/>
        </p:nvPicPr>
        <p:blipFill>
          <a:blip r:embed="rId3" cstate="email">
            <a:extLst>
              <a:ext uri="{28A0092B-C50C-407E-A947-70E740481C1C}">
                <a14:useLocalDpi xmlns:a14="http://schemas.microsoft.com/office/drawing/2010/main" val="0"/>
              </a:ext>
            </a:extLst>
          </a:blip>
          <a:srcRect l="-2956" r="-2956"/>
          <a:stretch>
            <a:fillRect/>
          </a:stretch>
        </p:blipFill>
        <p:spPr>
          <a:xfrm>
            <a:off x="10885251" y="832544"/>
            <a:ext cx="1289306" cy="738415"/>
          </a:xfrm>
          <a:prstGeom prst="rect">
            <a:avLst/>
          </a:prstGeom>
        </p:spPr>
      </p:pic>
    </p:spTree>
    <p:extLst>
      <p:ext uri="{BB962C8B-B14F-4D97-AF65-F5344CB8AC3E}">
        <p14:creationId xmlns:p14="http://schemas.microsoft.com/office/powerpoint/2010/main" val="1429422007"/>
      </p:ext>
    </p:extLst>
  </p:cSld>
  <p:clrMapOvr>
    <a:masterClrMapping/>
  </p:clrMapOvr>
  <mc:AlternateContent xmlns:mc="http://schemas.openxmlformats.org/markup-compatibility/2006" xmlns:p14="http://schemas.microsoft.com/office/powerpoint/2010/main">
    <mc:Choice Requires="p14">
      <p:transition spd="slow" p14:dur="2000" advTm="44168"/>
    </mc:Choice>
    <mc:Fallback xmlns="">
      <p:transition spd="slow" advTm="441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775E3-A359-45D4-B786-B8D8699F9279}" type="slidenum">
              <a:rPr lang="en-US" smtClean="0"/>
              <a:pPr/>
              <a:t>17</a:t>
            </a:fld>
            <a:endParaRPr lang="en-US" dirty="0"/>
          </a:p>
        </p:txBody>
      </p:sp>
      <p:sp>
        <p:nvSpPr>
          <p:cNvPr id="4" name="Rectangle 3"/>
          <p:cNvSpPr/>
          <p:nvPr/>
        </p:nvSpPr>
        <p:spPr>
          <a:xfrm>
            <a:off x="1752600" y="1141868"/>
            <a:ext cx="8686800" cy="45719"/>
          </a:xfrm>
          <a:prstGeom prst="rect">
            <a:avLst/>
          </a:prstGeom>
          <a:solidFill>
            <a:srgbClr val="002060"/>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66" y="149021"/>
            <a:ext cx="973201" cy="1054303"/>
          </a:xfrm>
          <a:prstGeom prst="rect">
            <a:avLst/>
          </a:prstGeom>
          <a:ln w="28575">
            <a:noFill/>
          </a:ln>
        </p:spPr>
      </p:pic>
      <p:sp>
        <p:nvSpPr>
          <p:cNvPr id="31" name="Content Placeholder 2">
            <a:extLst>
              <a:ext uri="{FF2B5EF4-FFF2-40B4-BE49-F238E27FC236}">
                <a16:creationId xmlns:a16="http://schemas.microsoft.com/office/drawing/2014/main" id="{4E4D4F7E-AFDD-406D-9272-673F0CB744E2}"/>
              </a:ext>
            </a:extLst>
          </p:cNvPr>
          <p:cNvSpPr>
            <a:spLocks noGrp="1"/>
          </p:cNvSpPr>
          <p:nvPr>
            <p:ph idx="1"/>
          </p:nvPr>
        </p:nvSpPr>
        <p:spPr>
          <a:xfrm>
            <a:off x="516194" y="1339849"/>
            <a:ext cx="11066206" cy="5245106"/>
          </a:xfrm>
        </p:spPr>
        <p:txBody>
          <a:bodyPr>
            <a:normAutofit fontScale="92500"/>
          </a:bodyPr>
          <a:lstStyle/>
          <a:p>
            <a:pPr marL="0" indent="0">
              <a:lnSpc>
                <a:spcPct val="120000"/>
              </a:lnSpc>
              <a:spcBef>
                <a:spcPts val="0"/>
              </a:spcBef>
              <a:buNone/>
            </a:pPr>
            <a:r>
              <a:rPr lang="en-US" sz="3500" b="1" dirty="0">
                <a:solidFill>
                  <a:schemeClr val="accent6">
                    <a:lumMod val="75000"/>
                  </a:schemeClr>
                </a:solidFill>
              </a:rPr>
              <a:t>Participants and Recruitment</a:t>
            </a:r>
          </a:p>
          <a:p>
            <a:pPr marL="514350" indent="-457200">
              <a:lnSpc>
                <a:spcPct val="120000"/>
              </a:lnSpc>
              <a:spcBef>
                <a:spcPts val="0"/>
              </a:spcBef>
            </a:pPr>
            <a:r>
              <a:rPr lang="en-US" sz="3000" dirty="0"/>
              <a:t>HIV-positive adult cohort members in communities randomized to receive intervention package, including expanded ART (N=49)</a:t>
            </a:r>
          </a:p>
          <a:p>
            <a:pPr marL="971550" lvl="1" indent="-457200">
              <a:lnSpc>
                <a:spcPct val="120000"/>
              </a:lnSpc>
              <a:spcBef>
                <a:spcPts val="0"/>
              </a:spcBef>
            </a:pPr>
            <a:r>
              <a:rPr lang="en-US" sz="2600" dirty="0"/>
              <a:t>Eligible for ART, and referred to care at time of enrollment to cohort</a:t>
            </a:r>
          </a:p>
          <a:p>
            <a:pPr marL="971550" lvl="1" indent="-457200">
              <a:lnSpc>
                <a:spcPct val="120000"/>
              </a:lnSpc>
              <a:spcBef>
                <a:spcPts val="0"/>
              </a:spcBef>
            </a:pPr>
            <a:r>
              <a:rPr lang="en-US" sz="2600" dirty="0"/>
              <a:t>Purposive sampling used to select those who had and had not linked or started ART ~1 year later;  n= 6 of 49 had not yet initiated ART at the time of interview</a:t>
            </a:r>
          </a:p>
          <a:p>
            <a:pPr marL="514350" indent="-457200">
              <a:lnSpc>
                <a:spcPct val="120000"/>
              </a:lnSpc>
              <a:spcBef>
                <a:spcPts val="0"/>
              </a:spcBef>
            </a:pPr>
            <a:r>
              <a:rPr lang="en-US" sz="3000" dirty="0"/>
              <a:t>Healthcare providers in the same communities (N=15)</a:t>
            </a:r>
          </a:p>
          <a:p>
            <a:pPr marL="0" indent="0">
              <a:lnSpc>
                <a:spcPct val="120000"/>
              </a:lnSpc>
              <a:spcBef>
                <a:spcPts val="0"/>
              </a:spcBef>
              <a:buNone/>
            </a:pPr>
            <a:r>
              <a:rPr lang="en-US" sz="2400" b="1" dirty="0"/>
              <a:t> </a:t>
            </a:r>
            <a:r>
              <a:rPr lang="en-US" sz="3500" b="1" dirty="0">
                <a:solidFill>
                  <a:schemeClr val="accent6">
                    <a:lumMod val="75000"/>
                  </a:schemeClr>
                </a:solidFill>
              </a:rPr>
              <a:t>Methods</a:t>
            </a:r>
          </a:p>
          <a:p>
            <a:pPr marL="514350" indent="-457200">
              <a:lnSpc>
                <a:spcPct val="120000"/>
              </a:lnSpc>
              <a:spcBef>
                <a:spcPts val="0"/>
              </a:spcBef>
            </a:pPr>
            <a:r>
              <a:rPr lang="en-US" sz="3000" dirty="0"/>
              <a:t>Individual in-depth interviews &amp; Focus group discussions</a:t>
            </a:r>
          </a:p>
          <a:p>
            <a:pPr marL="514350" indent="-457200">
              <a:lnSpc>
                <a:spcPct val="120000"/>
              </a:lnSpc>
              <a:spcBef>
                <a:spcPts val="0"/>
              </a:spcBef>
            </a:pPr>
            <a:r>
              <a:rPr lang="en-US" sz="3000" dirty="0"/>
              <a:t>Phenomenological paradigm</a:t>
            </a:r>
          </a:p>
          <a:p>
            <a:pPr lvl="1"/>
            <a:endParaRPr lang="en-US" dirty="0"/>
          </a:p>
        </p:txBody>
      </p:sp>
      <p:sp>
        <p:nvSpPr>
          <p:cNvPr id="7" name="Rectangle 3"/>
          <p:cNvSpPr txBox="1">
            <a:spLocks noChangeArrowheads="1"/>
          </p:cNvSpPr>
          <p:nvPr/>
        </p:nvSpPr>
        <p:spPr>
          <a:xfrm>
            <a:off x="1877706" y="211392"/>
            <a:ext cx="8405446" cy="762000"/>
          </a:xfrm>
          <a:prstGeom prst="rect">
            <a:avLst/>
          </a:prstGeom>
          <a:noFill/>
        </p:spPr>
        <p:txBody>
          <a:bodyPr vert="horz" lIns="91440" tIns="45720" rIns="91440" bIns="45720" rtlCol="0" anchor="ctr">
            <a:noAutofit/>
          </a:bodyPr>
          <a:lstStyle/>
          <a:p>
            <a:pPr algn="ctr">
              <a:spcBef>
                <a:spcPct val="0"/>
              </a:spcBef>
              <a:defRPr/>
            </a:pPr>
            <a:r>
              <a:rPr lang="en-US" sz="3200" b="1" dirty="0">
                <a:latin typeface="Calibri" pitchFamily="34" charset="0"/>
                <a:ea typeface="+mj-ea"/>
                <a:cs typeface="Calibri" pitchFamily="34" charset="0"/>
              </a:rPr>
              <a:t>BCPP Qualitative Study on Barriers to and </a:t>
            </a:r>
          </a:p>
          <a:p>
            <a:pPr algn="ctr">
              <a:spcBef>
                <a:spcPct val="0"/>
              </a:spcBef>
              <a:defRPr/>
            </a:pPr>
            <a:r>
              <a:rPr lang="en-US" sz="3200" b="1" dirty="0">
                <a:latin typeface="Calibri" pitchFamily="34" charset="0"/>
                <a:ea typeface="+mj-ea"/>
                <a:cs typeface="Calibri" pitchFamily="34" charset="0"/>
              </a:rPr>
              <a:t>Facilitators of Linkage to Care and ART Initiation</a:t>
            </a:r>
          </a:p>
        </p:txBody>
      </p:sp>
    </p:spTree>
    <p:extLst>
      <p:ext uri="{BB962C8B-B14F-4D97-AF65-F5344CB8AC3E}">
        <p14:creationId xmlns:p14="http://schemas.microsoft.com/office/powerpoint/2010/main" val="2441996554"/>
      </p:ext>
    </p:extLst>
  </p:cSld>
  <p:clrMapOvr>
    <a:masterClrMapping/>
  </p:clrMapOvr>
  <mc:AlternateContent xmlns:mc="http://schemas.openxmlformats.org/markup-compatibility/2006" xmlns:p14="http://schemas.microsoft.com/office/powerpoint/2010/main">
    <mc:Choice Requires="p14">
      <p:transition spd="slow" p14:dur="2000" advTm="31527"/>
    </mc:Choice>
    <mc:Fallback xmlns="">
      <p:transition spd="slow" advTm="31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775E3-A359-45D4-B786-B8D8699F9279}" type="slidenum">
              <a:rPr lang="en-US" smtClean="0"/>
              <a:pPr/>
              <a:t>18</a:t>
            </a:fld>
            <a:endParaRPr lang="en-US" dirty="0"/>
          </a:p>
        </p:txBody>
      </p:sp>
      <p:sp>
        <p:nvSpPr>
          <p:cNvPr id="4" name="Rectangle 3"/>
          <p:cNvSpPr/>
          <p:nvPr/>
        </p:nvSpPr>
        <p:spPr>
          <a:xfrm>
            <a:off x="1752600" y="1097624"/>
            <a:ext cx="8686800" cy="45719"/>
          </a:xfrm>
          <a:prstGeom prst="rect">
            <a:avLst/>
          </a:prstGeom>
          <a:solidFill>
            <a:srgbClr val="002060"/>
          </a:solidFill>
          <a:ln>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9243" y="135191"/>
            <a:ext cx="933877" cy="1011701"/>
          </a:xfrm>
          <a:prstGeom prst="rect">
            <a:avLst/>
          </a:prstGeom>
          <a:ln w="28575">
            <a:noFill/>
          </a:ln>
        </p:spPr>
      </p:pic>
      <p:sp>
        <p:nvSpPr>
          <p:cNvPr id="31" name="Content Placeholder 2">
            <a:extLst>
              <a:ext uri="{FF2B5EF4-FFF2-40B4-BE49-F238E27FC236}">
                <a16:creationId xmlns:a16="http://schemas.microsoft.com/office/drawing/2014/main" id="{4E4D4F7E-AFDD-406D-9272-673F0CB744E2}"/>
              </a:ext>
            </a:extLst>
          </p:cNvPr>
          <p:cNvSpPr>
            <a:spLocks noGrp="1"/>
          </p:cNvSpPr>
          <p:nvPr>
            <p:ph idx="1"/>
          </p:nvPr>
        </p:nvSpPr>
        <p:spPr>
          <a:xfrm>
            <a:off x="132735" y="1326568"/>
            <a:ext cx="11946194" cy="5394912"/>
          </a:xfrm>
        </p:spPr>
        <p:txBody>
          <a:bodyPr>
            <a:noAutofit/>
          </a:bodyPr>
          <a:lstStyle/>
          <a:p>
            <a:pPr>
              <a:spcBef>
                <a:spcPts val="0"/>
              </a:spcBef>
            </a:pPr>
            <a:r>
              <a:rPr lang="en-US" b="1" dirty="0">
                <a:solidFill>
                  <a:schemeClr val="accent6">
                    <a:lumMod val="75000"/>
                  </a:schemeClr>
                </a:solidFill>
              </a:rPr>
              <a:t>Barriers identified in setting of high ART coverage</a:t>
            </a:r>
          </a:p>
          <a:p>
            <a:pPr lvl="1">
              <a:spcBef>
                <a:spcPts val="0"/>
              </a:spcBef>
            </a:pPr>
            <a:r>
              <a:rPr lang="en-US" sz="2400" dirty="0"/>
              <a:t>Segregation of care and service delivery: patients inconvenienced and stigmatized by separately designated locations and days of service; especially for highly mobile</a:t>
            </a:r>
          </a:p>
          <a:p>
            <a:pPr lvl="1">
              <a:spcBef>
                <a:spcPts val="0"/>
              </a:spcBef>
            </a:pPr>
            <a:r>
              <a:rPr lang="en-US" sz="2400" dirty="0"/>
              <a:t>Non-acceptance of HIV status, non-disclosure, lack of family support, religious beliefs</a:t>
            </a:r>
          </a:p>
          <a:p>
            <a:pPr>
              <a:spcBef>
                <a:spcPts val="0"/>
              </a:spcBef>
            </a:pPr>
            <a:r>
              <a:rPr lang="en-US" b="1" dirty="0">
                <a:solidFill>
                  <a:schemeClr val="accent6">
                    <a:lumMod val="75000"/>
                  </a:schemeClr>
                </a:solidFill>
              </a:rPr>
              <a:t>Facilitators</a:t>
            </a:r>
          </a:p>
          <a:p>
            <a:pPr lvl="1">
              <a:spcBef>
                <a:spcPts val="0"/>
              </a:spcBef>
            </a:pPr>
            <a:r>
              <a:rPr lang="en-US" sz="2400" dirty="0"/>
              <a:t>Support from healthcare providers, including home visits provided by study counselors</a:t>
            </a:r>
          </a:p>
          <a:p>
            <a:pPr lvl="1">
              <a:spcBef>
                <a:spcPts val="0"/>
              </a:spcBef>
            </a:pPr>
            <a:r>
              <a:rPr lang="en-US" sz="2400" dirty="0"/>
              <a:t>Social support</a:t>
            </a:r>
          </a:p>
          <a:p>
            <a:pPr lvl="1">
              <a:spcBef>
                <a:spcPts val="0"/>
              </a:spcBef>
            </a:pPr>
            <a:r>
              <a:rPr lang="en-US" sz="2400" dirty="0"/>
              <a:t>Knowing benefits of ART</a:t>
            </a:r>
          </a:p>
          <a:p>
            <a:pPr>
              <a:spcBef>
                <a:spcPts val="0"/>
              </a:spcBef>
            </a:pPr>
            <a:r>
              <a:rPr lang="en-US" b="1" dirty="0">
                <a:solidFill>
                  <a:schemeClr val="accent6">
                    <a:lumMod val="75000"/>
                  </a:schemeClr>
                </a:solidFill>
              </a:rPr>
              <a:t>More men could be reached by visits to their work / social spaces</a:t>
            </a:r>
          </a:p>
          <a:p>
            <a:pPr>
              <a:spcBef>
                <a:spcPts val="0"/>
              </a:spcBef>
            </a:pPr>
            <a:r>
              <a:rPr lang="en-US" b="1" dirty="0">
                <a:solidFill>
                  <a:schemeClr val="accent6">
                    <a:lumMod val="75000"/>
                  </a:schemeClr>
                </a:solidFill>
              </a:rPr>
              <a:t>Addressing structural barrier of segregated service delivery, which persists even in context of high ART uptake, could help reach untreated individuals</a:t>
            </a:r>
          </a:p>
        </p:txBody>
      </p:sp>
      <p:sp>
        <p:nvSpPr>
          <p:cNvPr id="7" name="Rectangle 3"/>
          <p:cNvSpPr txBox="1">
            <a:spLocks noChangeArrowheads="1"/>
          </p:cNvSpPr>
          <p:nvPr/>
        </p:nvSpPr>
        <p:spPr>
          <a:xfrm>
            <a:off x="1877706" y="152400"/>
            <a:ext cx="8405446" cy="762000"/>
          </a:xfrm>
          <a:prstGeom prst="rect">
            <a:avLst/>
          </a:prstGeom>
          <a:noFill/>
        </p:spPr>
        <p:txBody>
          <a:bodyPr vert="horz" lIns="91440" tIns="45720" rIns="91440" bIns="45720" rtlCol="0" anchor="ctr">
            <a:noAutofit/>
          </a:bodyPr>
          <a:lstStyle/>
          <a:p>
            <a:pPr algn="ctr">
              <a:spcBef>
                <a:spcPct val="0"/>
              </a:spcBef>
              <a:defRPr/>
            </a:pPr>
            <a:r>
              <a:rPr lang="en-US" sz="3200" b="1" dirty="0">
                <a:latin typeface="Calibri" pitchFamily="34" charset="0"/>
                <a:ea typeface="+mj-ea"/>
                <a:cs typeface="Calibri" pitchFamily="34" charset="0"/>
              </a:rPr>
              <a:t>BCPP Qualitative Findings on Barriers to and </a:t>
            </a:r>
          </a:p>
          <a:p>
            <a:pPr algn="ctr">
              <a:spcBef>
                <a:spcPct val="0"/>
              </a:spcBef>
              <a:defRPr/>
            </a:pPr>
            <a:r>
              <a:rPr lang="en-US" sz="3200" b="1" dirty="0">
                <a:latin typeface="Calibri" pitchFamily="34" charset="0"/>
                <a:ea typeface="+mj-ea"/>
                <a:cs typeface="Calibri" pitchFamily="34" charset="0"/>
              </a:rPr>
              <a:t>Facilitators of Linkage to Care and ART Initiation</a:t>
            </a:r>
          </a:p>
        </p:txBody>
      </p:sp>
    </p:spTree>
    <p:extLst>
      <p:ext uri="{BB962C8B-B14F-4D97-AF65-F5344CB8AC3E}">
        <p14:creationId xmlns:p14="http://schemas.microsoft.com/office/powerpoint/2010/main" val="2934310571"/>
      </p:ext>
    </p:extLst>
  </p:cSld>
  <p:clrMapOvr>
    <a:masterClrMapping/>
  </p:clrMapOvr>
  <mc:AlternateContent xmlns:mc="http://schemas.openxmlformats.org/markup-compatibility/2006" xmlns:p14="http://schemas.microsoft.com/office/powerpoint/2010/main">
    <mc:Choice Requires="p14">
      <p:transition spd="slow" p14:dur="2000" advTm="63623"/>
    </mc:Choice>
    <mc:Fallback xmlns="">
      <p:transition spd="slow" advTm="636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B9B1F3-B445-0C41-8D3F-050D7AE7480C}"/>
              </a:ext>
            </a:extLst>
          </p:cNvPr>
          <p:cNvSpPr/>
          <p:nvPr/>
        </p:nvSpPr>
        <p:spPr>
          <a:xfrm>
            <a:off x="0" y="-5734"/>
            <a:ext cx="12192000" cy="7674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359608" y="761717"/>
            <a:ext cx="11312013" cy="6096283"/>
          </a:xfrm>
        </p:spPr>
        <p:txBody>
          <a:bodyPr>
            <a:noAutofit/>
          </a:bodyPr>
          <a:lstStyle/>
          <a:p>
            <a:pPr marL="0" indent="0">
              <a:buNone/>
            </a:pPr>
            <a:r>
              <a:rPr lang="en-GB" sz="3200" b="1" dirty="0"/>
              <a:t>Overall research question </a:t>
            </a:r>
          </a:p>
          <a:p>
            <a:r>
              <a:rPr lang="en-GB" dirty="0"/>
              <a:t>Did </a:t>
            </a:r>
            <a:r>
              <a:rPr lang="en-GB" dirty="0" err="1"/>
              <a:t>TasP</a:t>
            </a:r>
            <a:r>
              <a:rPr lang="en-GB" dirty="0"/>
              <a:t> </a:t>
            </a:r>
            <a:r>
              <a:rPr lang="en-GB" i="1" dirty="0"/>
              <a:t>(with large-scale implementation of repeat home-based HIV testing campaigns, &amp; HIV-specific mobile clinics) </a:t>
            </a:r>
            <a:r>
              <a:rPr lang="en-GB" dirty="0"/>
              <a:t>increase stigma towards HIV-infected people in rural KZN, or contribute to normalization of HIV and greater acceptance of PLHIV? </a:t>
            </a:r>
          </a:p>
          <a:p>
            <a:endParaRPr lang="en-GB" sz="1600" dirty="0"/>
          </a:p>
          <a:p>
            <a:pPr marL="0" indent="0">
              <a:buNone/>
            </a:pPr>
            <a:r>
              <a:rPr lang="en-GB" sz="3200" b="1" dirty="0"/>
              <a:t>Specific objectives </a:t>
            </a:r>
          </a:p>
          <a:p>
            <a:pPr marL="514350" indent="-514350">
              <a:buFont typeface="+mj-lt"/>
              <a:buAutoNum type="arabicPeriod"/>
            </a:pPr>
            <a:r>
              <a:rPr lang="en-GB" dirty="0"/>
              <a:t>Measure the </a:t>
            </a:r>
            <a:r>
              <a:rPr lang="en-GB" u="sng" dirty="0"/>
              <a:t>evolution of stigma</a:t>
            </a:r>
            <a:r>
              <a:rPr lang="en-GB" dirty="0"/>
              <a:t> perceptions at community-level during course of the </a:t>
            </a:r>
            <a:r>
              <a:rPr lang="en-GB" dirty="0" err="1"/>
              <a:t>TasP</a:t>
            </a:r>
            <a:r>
              <a:rPr lang="en-GB" dirty="0"/>
              <a:t> trial </a:t>
            </a:r>
          </a:p>
          <a:p>
            <a:pPr marL="514350" indent="-514350">
              <a:buFont typeface="+mj-lt"/>
              <a:buAutoNum type="arabicPeriod"/>
            </a:pPr>
            <a:r>
              <a:rPr lang="en-GB" dirty="0"/>
              <a:t>Assess the </a:t>
            </a:r>
            <a:r>
              <a:rPr lang="en-GB" u="sng" dirty="0"/>
              <a:t>factors associated</a:t>
            </a:r>
            <a:r>
              <a:rPr lang="en-GB" dirty="0"/>
              <a:t> with stigma perceptions at community-level at the end of the trial</a:t>
            </a:r>
          </a:p>
        </p:txBody>
      </p:sp>
      <p:pic>
        <p:nvPicPr>
          <p:cNvPr id="5" name="Picture 4">
            <a:extLst>
              <a:ext uri="{FF2B5EF4-FFF2-40B4-BE49-F238E27FC236}">
                <a16:creationId xmlns:a16="http://schemas.microsoft.com/office/drawing/2014/main" id="{E9AF46FC-5EDB-CB44-97C3-9BC225397E48}"/>
              </a:ext>
            </a:extLst>
          </p:cNvPr>
          <p:cNvPicPr>
            <a:picLocks noChangeAspect="1"/>
          </p:cNvPicPr>
          <p:nvPr/>
        </p:nvPicPr>
        <p:blipFill>
          <a:blip r:embed="rId2"/>
          <a:stretch>
            <a:fillRect/>
          </a:stretch>
        </p:blipFill>
        <p:spPr>
          <a:xfrm>
            <a:off x="10500851" y="14747"/>
            <a:ext cx="1628007" cy="934476"/>
          </a:xfrm>
          <a:prstGeom prst="rect">
            <a:avLst/>
          </a:prstGeom>
        </p:spPr>
      </p:pic>
    </p:spTree>
    <p:extLst>
      <p:ext uri="{BB962C8B-B14F-4D97-AF65-F5344CB8AC3E}">
        <p14:creationId xmlns:p14="http://schemas.microsoft.com/office/powerpoint/2010/main" val="3893157744"/>
      </p:ext>
    </p:extLst>
  </p:cSld>
  <p:clrMapOvr>
    <a:masterClrMapping/>
  </p:clrMapOvr>
  <mc:AlternateContent xmlns:mc="http://schemas.openxmlformats.org/markup-compatibility/2006" xmlns:p14="http://schemas.microsoft.com/office/powerpoint/2010/main">
    <mc:Choice Requires="p14">
      <p:transition spd="slow" p14:dur="2000" advTm="29976"/>
    </mc:Choice>
    <mc:Fallback xmlns="">
      <p:transition spd="slow" advTm="29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ABC3-0BFB-3F4C-9560-6FF198A4999A}"/>
              </a:ext>
            </a:extLst>
          </p:cNvPr>
          <p:cNvSpPr>
            <a:spLocks noGrp="1"/>
          </p:cNvSpPr>
          <p:nvPr>
            <p:ph type="title"/>
          </p:nvPr>
        </p:nvSpPr>
        <p:spPr>
          <a:xfrm>
            <a:off x="609600" y="188373"/>
            <a:ext cx="10972800" cy="1143000"/>
          </a:xfrm>
        </p:spPr>
        <p:txBody>
          <a:bodyPr>
            <a:normAutofit/>
          </a:bodyPr>
          <a:lstStyle/>
          <a:p>
            <a:r>
              <a:rPr lang="en-US" b="1" dirty="0">
                <a:solidFill>
                  <a:srgbClr val="C00000"/>
                </a:solidFill>
              </a:rPr>
              <a:t>Diverse questions and approaches across trials</a:t>
            </a:r>
          </a:p>
        </p:txBody>
      </p:sp>
      <p:sp>
        <p:nvSpPr>
          <p:cNvPr id="3" name="Content Placeholder 2">
            <a:extLst>
              <a:ext uri="{FF2B5EF4-FFF2-40B4-BE49-F238E27FC236}">
                <a16:creationId xmlns:a16="http://schemas.microsoft.com/office/drawing/2014/main" id="{F5FADA44-15B2-4643-8912-896790B286BB}"/>
              </a:ext>
            </a:extLst>
          </p:cNvPr>
          <p:cNvSpPr>
            <a:spLocks noGrp="1"/>
          </p:cNvSpPr>
          <p:nvPr>
            <p:ph idx="1"/>
          </p:nvPr>
        </p:nvSpPr>
        <p:spPr>
          <a:xfrm>
            <a:off x="609600" y="1447135"/>
            <a:ext cx="10972800" cy="4850420"/>
          </a:xfrm>
        </p:spPr>
        <p:txBody>
          <a:bodyPr anchor="ctr">
            <a:normAutofit/>
          </a:bodyPr>
          <a:lstStyle/>
          <a:p>
            <a:pPr marL="0" indent="0" algn="ctr">
              <a:buNone/>
            </a:pPr>
            <a:r>
              <a:rPr lang="en-US" sz="4300" b="1" dirty="0">
                <a:solidFill>
                  <a:schemeClr val="accent5"/>
                </a:solidFill>
              </a:rPr>
              <a:t>Stigma  ⇒  UTT</a:t>
            </a:r>
          </a:p>
          <a:p>
            <a:r>
              <a:rPr lang="en-US" sz="3600" dirty="0"/>
              <a:t>Does HIV-related stigma limit the effectiveness of ‘test and treat’ interventions? </a:t>
            </a:r>
            <a:r>
              <a:rPr lang="en-US" sz="3600" i="1" dirty="0"/>
              <a:t>If so, how?</a:t>
            </a:r>
          </a:p>
          <a:p>
            <a:pPr marL="0" indent="0">
              <a:buNone/>
            </a:pPr>
            <a:endParaRPr lang="en-US" sz="3600" i="1" dirty="0"/>
          </a:p>
          <a:p>
            <a:pPr marL="0" indent="0" algn="ctr">
              <a:buNone/>
            </a:pPr>
            <a:r>
              <a:rPr lang="en-US" sz="4300" b="1" dirty="0">
                <a:solidFill>
                  <a:schemeClr val="accent2"/>
                </a:solidFill>
              </a:rPr>
              <a:t>UTT  ⇒  Stigma</a:t>
            </a:r>
          </a:p>
          <a:p>
            <a:r>
              <a:rPr lang="en-US" sz="3600" dirty="0"/>
              <a:t>Do ‘test and treat’ interventions reduce (or increase) HIV-related stigma?  </a:t>
            </a:r>
            <a:r>
              <a:rPr lang="en-US" sz="3600" i="1" dirty="0"/>
              <a:t>If so, how?</a:t>
            </a:r>
          </a:p>
        </p:txBody>
      </p:sp>
      <p:cxnSp>
        <p:nvCxnSpPr>
          <p:cNvPr id="5" name="Straight Connector 4">
            <a:extLst>
              <a:ext uri="{FF2B5EF4-FFF2-40B4-BE49-F238E27FC236}">
                <a16:creationId xmlns:a16="http://schemas.microsoft.com/office/drawing/2014/main" id="{2412F415-8841-E349-A99B-986400DFB904}"/>
              </a:ext>
            </a:extLst>
          </p:cNvPr>
          <p:cNvCxnSpPr>
            <a:cxnSpLocks/>
          </p:cNvCxnSpPr>
          <p:nvPr/>
        </p:nvCxnSpPr>
        <p:spPr>
          <a:xfrm>
            <a:off x="609600" y="1211161"/>
            <a:ext cx="10972800" cy="0"/>
          </a:xfrm>
          <a:prstGeom prst="line">
            <a:avLst/>
          </a:prstGeom>
          <a:ln w="38100" cmpd="sng">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736256"/>
      </p:ext>
    </p:extLst>
  </p:cSld>
  <p:clrMapOvr>
    <a:masterClrMapping/>
  </p:clrMapOvr>
  <mc:AlternateContent xmlns:mc="http://schemas.openxmlformats.org/markup-compatibility/2006" xmlns:p14="http://schemas.microsoft.com/office/powerpoint/2010/main">
    <mc:Choice Requires="p14">
      <p:transition spd="slow" p14:dur="2000" advTm="42072"/>
    </mc:Choice>
    <mc:Fallback xmlns="">
      <p:transition spd="slow" advTm="420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6E80C5-1CB7-734F-8A6F-EBD1918E6569}"/>
              </a:ext>
            </a:extLst>
          </p:cNvPr>
          <p:cNvSpPr/>
          <p:nvPr/>
        </p:nvSpPr>
        <p:spPr>
          <a:xfrm>
            <a:off x="0" y="-5734"/>
            <a:ext cx="12192000" cy="7674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494580" y="761717"/>
            <a:ext cx="11392618" cy="5992005"/>
          </a:xfrm>
        </p:spPr>
        <p:txBody>
          <a:bodyPr>
            <a:noAutofit/>
          </a:bodyPr>
          <a:lstStyle/>
          <a:p>
            <a:pPr marL="0" indent="0">
              <a:buNone/>
            </a:pPr>
            <a:r>
              <a:rPr lang="en-GB" sz="3200" b="1" dirty="0"/>
              <a:t>Methods</a:t>
            </a:r>
          </a:p>
          <a:p>
            <a:r>
              <a:rPr lang="en-GB" sz="2800" dirty="0"/>
              <a:t>Social science research programme embedded in </a:t>
            </a:r>
            <a:r>
              <a:rPr lang="en-GB" sz="2800" dirty="0" err="1"/>
              <a:t>TasP</a:t>
            </a:r>
            <a:r>
              <a:rPr lang="en-GB" sz="2800" dirty="0">
                <a:solidFill>
                  <a:srgbClr val="000000"/>
                </a:solidFill>
              </a:rPr>
              <a:t>; mixed methods </a:t>
            </a:r>
            <a:r>
              <a:rPr lang="en-GB" sz="2000" i="1" dirty="0">
                <a:solidFill>
                  <a:srgbClr val="000000"/>
                </a:solidFill>
              </a:rPr>
              <a:t>(Orne</a:t>
            </a:r>
            <a:r>
              <a:rPr lang="en-GB" sz="2000" i="1" dirty="0"/>
              <a:t>-</a:t>
            </a:r>
            <a:r>
              <a:rPr lang="en-GB" sz="2000" i="1" dirty="0" err="1"/>
              <a:t>Gliemann</a:t>
            </a:r>
            <a:r>
              <a:rPr lang="en-GB" sz="2000" i="1" dirty="0"/>
              <a:t> et al BMC </a:t>
            </a:r>
            <a:r>
              <a:rPr lang="en-GB" sz="2000" i="1" dirty="0" err="1"/>
              <a:t>Publ</a:t>
            </a:r>
            <a:r>
              <a:rPr lang="en-GB" sz="2000" i="1" dirty="0"/>
              <a:t> Health 2015)</a:t>
            </a:r>
            <a:endParaRPr lang="en-GB" i="1" dirty="0"/>
          </a:p>
          <a:p>
            <a:r>
              <a:rPr lang="en-GB" sz="2800" dirty="0"/>
              <a:t>Repeat cross-sectional home-based survey, every 6 months between 2012 and 2016, in Hlabisa sub-district</a:t>
            </a:r>
          </a:p>
          <a:p>
            <a:r>
              <a:rPr lang="en-GB" sz="2800" dirty="0"/>
              <a:t>Interviewer-administered questionnaire (socio-demographics, sexual behaviours, attitudes to HIV testing and stigma)</a:t>
            </a:r>
          </a:p>
          <a:p>
            <a:r>
              <a:rPr lang="en-GB" sz="2800" dirty="0"/>
              <a:t>Variables of stigma perception:</a:t>
            </a:r>
            <a:endParaRPr lang="en-GB" sz="2800" dirty="0">
              <a:solidFill>
                <a:schemeClr val="accent5"/>
              </a:solidFill>
            </a:endParaRPr>
          </a:p>
          <a:p>
            <a:pPr marL="914400" lvl="1" indent="-457200"/>
            <a:r>
              <a:rPr lang="en-GB" sz="2400" dirty="0"/>
              <a:t>Do people in your community </a:t>
            </a:r>
            <a:r>
              <a:rPr lang="en-GB" sz="2400" b="1" dirty="0"/>
              <a:t>blame</a:t>
            </a:r>
            <a:r>
              <a:rPr lang="en-GB" sz="2400" dirty="0"/>
              <a:t> people for having HIV?</a:t>
            </a:r>
          </a:p>
          <a:p>
            <a:pPr marL="914400" lvl="1" indent="-457200"/>
            <a:r>
              <a:rPr lang="en-GB" sz="2400" dirty="0"/>
              <a:t>Do people in your community </a:t>
            </a:r>
            <a:r>
              <a:rPr lang="en-GB" sz="2400" b="1" dirty="0"/>
              <a:t>avoid</a:t>
            </a:r>
            <a:r>
              <a:rPr lang="en-GB" sz="2400" dirty="0"/>
              <a:t> people with HIV?</a:t>
            </a:r>
          </a:p>
          <a:p>
            <a:r>
              <a:rPr lang="en-GB" sz="2800" dirty="0"/>
              <a:t>Start of trial: mid-2012 for 4, 2013 for 6, and 2014 for 10 clusters</a:t>
            </a:r>
          </a:p>
          <a:p>
            <a:r>
              <a:rPr lang="en-GB" sz="2800" dirty="0"/>
              <a:t>End of trial: June 2016</a:t>
            </a:r>
          </a:p>
        </p:txBody>
      </p:sp>
      <p:pic>
        <p:nvPicPr>
          <p:cNvPr id="6" name="Picture 5">
            <a:extLst>
              <a:ext uri="{FF2B5EF4-FFF2-40B4-BE49-F238E27FC236}">
                <a16:creationId xmlns:a16="http://schemas.microsoft.com/office/drawing/2014/main" id="{D871C5B5-8797-2648-A27C-F3E7F7A89A2B}"/>
              </a:ext>
            </a:extLst>
          </p:cNvPr>
          <p:cNvPicPr>
            <a:picLocks noChangeAspect="1"/>
          </p:cNvPicPr>
          <p:nvPr/>
        </p:nvPicPr>
        <p:blipFill>
          <a:blip r:embed="rId2"/>
          <a:stretch>
            <a:fillRect/>
          </a:stretch>
        </p:blipFill>
        <p:spPr>
          <a:xfrm>
            <a:off x="10500851" y="14747"/>
            <a:ext cx="1628007" cy="934476"/>
          </a:xfrm>
          <a:prstGeom prst="rect">
            <a:avLst/>
          </a:prstGeom>
        </p:spPr>
      </p:pic>
    </p:spTree>
    <p:extLst>
      <p:ext uri="{BB962C8B-B14F-4D97-AF65-F5344CB8AC3E}">
        <p14:creationId xmlns:p14="http://schemas.microsoft.com/office/powerpoint/2010/main" val="2522578003"/>
      </p:ext>
    </p:extLst>
  </p:cSld>
  <p:clrMapOvr>
    <a:masterClrMapping/>
  </p:clrMapOvr>
  <mc:AlternateContent xmlns:mc="http://schemas.openxmlformats.org/markup-compatibility/2006" xmlns:p14="http://schemas.microsoft.com/office/powerpoint/2010/main">
    <mc:Choice Requires="p14">
      <p:transition spd="slow" p14:dur="2000" advTm="44139"/>
    </mc:Choice>
    <mc:Fallback xmlns="">
      <p:transition spd="slow" advTm="44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stretch>
            <a:fillRect/>
          </a:stretch>
        </p:blipFill>
        <p:spPr>
          <a:xfrm>
            <a:off x="1795926" y="1667084"/>
            <a:ext cx="3305175" cy="2628900"/>
          </a:xfrm>
          <a:prstGeom prst="rect">
            <a:avLst/>
          </a:prstGeom>
        </p:spPr>
      </p:pic>
      <p:sp>
        <p:nvSpPr>
          <p:cNvPr id="6" name="ZoneTexte 5"/>
          <p:cNvSpPr txBox="1"/>
          <p:nvPr/>
        </p:nvSpPr>
        <p:spPr>
          <a:xfrm>
            <a:off x="2795519" y="2568969"/>
            <a:ext cx="614150" cy="369332"/>
          </a:xfrm>
          <a:prstGeom prst="rect">
            <a:avLst/>
          </a:prstGeom>
          <a:solidFill>
            <a:srgbClr val="FFC000"/>
          </a:solidFill>
        </p:spPr>
        <p:txBody>
          <a:bodyPr wrap="square" rtlCol="0">
            <a:spAutoFit/>
          </a:bodyPr>
          <a:lstStyle/>
          <a:p>
            <a:pPr algn="ctr"/>
            <a:r>
              <a:rPr lang="fr-FR" b="1" dirty="0"/>
              <a:t>59.0</a:t>
            </a:r>
            <a:endParaRPr lang="en-GB" b="1" dirty="0"/>
          </a:p>
        </p:txBody>
      </p:sp>
      <p:sp>
        <p:nvSpPr>
          <p:cNvPr id="9" name="ZoneTexte 8"/>
          <p:cNvSpPr txBox="1"/>
          <p:nvPr/>
        </p:nvSpPr>
        <p:spPr>
          <a:xfrm>
            <a:off x="4393425" y="2568969"/>
            <a:ext cx="614150" cy="369332"/>
          </a:xfrm>
          <a:prstGeom prst="rect">
            <a:avLst/>
          </a:prstGeom>
          <a:solidFill>
            <a:srgbClr val="FFC000"/>
          </a:solidFill>
        </p:spPr>
        <p:txBody>
          <a:bodyPr wrap="square" rtlCol="0">
            <a:spAutoFit/>
          </a:bodyPr>
          <a:lstStyle/>
          <a:p>
            <a:pPr algn="ctr"/>
            <a:r>
              <a:rPr lang="fr-FR" b="1" dirty="0"/>
              <a:t>75.2</a:t>
            </a:r>
            <a:endParaRPr lang="en-GB" b="1" dirty="0"/>
          </a:p>
        </p:txBody>
      </p:sp>
      <p:sp>
        <p:nvSpPr>
          <p:cNvPr id="10" name="ZoneTexte 9"/>
          <p:cNvSpPr txBox="1"/>
          <p:nvPr/>
        </p:nvSpPr>
        <p:spPr>
          <a:xfrm>
            <a:off x="2786375" y="3679692"/>
            <a:ext cx="614150" cy="369332"/>
          </a:xfrm>
          <a:prstGeom prst="rect">
            <a:avLst/>
          </a:prstGeom>
          <a:solidFill>
            <a:srgbClr val="00B0F0"/>
          </a:solidFill>
        </p:spPr>
        <p:txBody>
          <a:bodyPr wrap="square" rtlCol="0">
            <a:spAutoFit/>
          </a:bodyPr>
          <a:lstStyle/>
          <a:p>
            <a:pPr algn="ctr"/>
            <a:r>
              <a:rPr lang="fr-FR" b="1" dirty="0"/>
              <a:t>28.3</a:t>
            </a:r>
            <a:endParaRPr lang="en-GB" b="1" dirty="0"/>
          </a:p>
        </p:txBody>
      </p:sp>
      <p:sp>
        <p:nvSpPr>
          <p:cNvPr id="11" name="ZoneTexte 10"/>
          <p:cNvSpPr txBox="1"/>
          <p:nvPr/>
        </p:nvSpPr>
        <p:spPr>
          <a:xfrm>
            <a:off x="4393425" y="3692192"/>
            <a:ext cx="614150" cy="369332"/>
          </a:xfrm>
          <a:prstGeom prst="rect">
            <a:avLst/>
          </a:prstGeom>
          <a:solidFill>
            <a:srgbClr val="00B0F0"/>
          </a:solidFill>
        </p:spPr>
        <p:txBody>
          <a:bodyPr wrap="square" rtlCol="0">
            <a:spAutoFit/>
          </a:bodyPr>
          <a:lstStyle/>
          <a:p>
            <a:pPr algn="ctr"/>
            <a:r>
              <a:rPr lang="fr-FR" b="1" dirty="0"/>
              <a:t>21.1</a:t>
            </a:r>
            <a:endParaRPr lang="en-GB" b="1" dirty="0"/>
          </a:p>
        </p:txBody>
      </p:sp>
      <p:sp>
        <p:nvSpPr>
          <p:cNvPr id="7" name="ZoneTexte 6"/>
          <p:cNvSpPr txBox="1"/>
          <p:nvPr/>
        </p:nvSpPr>
        <p:spPr>
          <a:xfrm>
            <a:off x="7560234" y="925378"/>
            <a:ext cx="4081265" cy="707886"/>
          </a:xfrm>
          <a:prstGeom prst="rect">
            <a:avLst/>
          </a:prstGeom>
          <a:noFill/>
        </p:spPr>
        <p:txBody>
          <a:bodyPr wrap="square" rtlCol="0">
            <a:spAutoFit/>
          </a:bodyPr>
          <a:lstStyle/>
          <a:p>
            <a:pPr algn="ctr"/>
            <a:r>
              <a:rPr lang="en-GB" sz="2000" dirty="0"/>
              <a:t>People in your community </a:t>
            </a:r>
          </a:p>
          <a:p>
            <a:pPr algn="ctr"/>
            <a:r>
              <a:rPr lang="en-GB" sz="2000" b="1" dirty="0"/>
              <a:t>avoid</a:t>
            </a:r>
            <a:r>
              <a:rPr lang="en-GB" sz="2000" dirty="0"/>
              <a:t> people with HIV</a:t>
            </a:r>
            <a:endParaRPr lang="en-GB" sz="2000" b="1" dirty="0"/>
          </a:p>
        </p:txBody>
      </p:sp>
      <p:sp>
        <p:nvSpPr>
          <p:cNvPr id="12" name="ZoneTexte 11"/>
          <p:cNvSpPr txBox="1"/>
          <p:nvPr/>
        </p:nvSpPr>
        <p:spPr>
          <a:xfrm>
            <a:off x="2395123" y="4220849"/>
            <a:ext cx="1364776" cy="646331"/>
          </a:xfrm>
          <a:prstGeom prst="rect">
            <a:avLst/>
          </a:prstGeom>
          <a:noFill/>
        </p:spPr>
        <p:txBody>
          <a:bodyPr wrap="square" rtlCol="0">
            <a:spAutoFit/>
          </a:bodyPr>
          <a:lstStyle/>
          <a:p>
            <a:pPr algn="ctr"/>
            <a:r>
              <a:rPr lang="fr-FR" b="1" dirty="0"/>
              <a:t>Start trial</a:t>
            </a:r>
          </a:p>
          <a:p>
            <a:pPr algn="ctr"/>
            <a:r>
              <a:rPr lang="fr-FR" dirty="0"/>
              <a:t>N=15,616</a:t>
            </a:r>
            <a:endParaRPr lang="en-GB" dirty="0"/>
          </a:p>
        </p:txBody>
      </p:sp>
      <p:sp>
        <p:nvSpPr>
          <p:cNvPr id="13" name="ZoneTexte 12"/>
          <p:cNvSpPr txBox="1"/>
          <p:nvPr/>
        </p:nvSpPr>
        <p:spPr>
          <a:xfrm>
            <a:off x="4023294" y="4220849"/>
            <a:ext cx="1364776" cy="646331"/>
          </a:xfrm>
          <a:prstGeom prst="rect">
            <a:avLst/>
          </a:prstGeom>
          <a:noFill/>
        </p:spPr>
        <p:txBody>
          <a:bodyPr wrap="square" rtlCol="0">
            <a:spAutoFit/>
          </a:bodyPr>
          <a:lstStyle/>
          <a:p>
            <a:pPr algn="ctr"/>
            <a:r>
              <a:rPr lang="fr-FR" b="1" dirty="0"/>
              <a:t>End trial</a:t>
            </a:r>
          </a:p>
          <a:p>
            <a:pPr algn="ctr"/>
            <a:r>
              <a:rPr lang="fr-FR" dirty="0"/>
              <a:t>N=12,906</a:t>
            </a:r>
          </a:p>
        </p:txBody>
      </p:sp>
      <p:sp>
        <p:nvSpPr>
          <p:cNvPr id="14" name="ZoneTexte 13"/>
          <p:cNvSpPr txBox="1"/>
          <p:nvPr/>
        </p:nvSpPr>
        <p:spPr>
          <a:xfrm>
            <a:off x="3493410" y="3046949"/>
            <a:ext cx="788357" cy="307777"/>
          </a:xfrm>
          <a:prstGeom prst="rect">
            <a:avLst/>
          </a:prstGeom>
          <a:noFill/>
        </p:spPr>
        <p:txBody>
          <a:bodyPr wrap="square" rtlCol="0">
            <a:spAutoFit/>
          </a:bodyPr>
          <a:lstStyle/>
          <a:p>
            <a:pPr algn="ctr"/>
            <a:r>
              <a:rPr lang="fr-FR" sz="1400" b="1" i="1" dirty="0"/>
              <a:t>p</a:t>
            </a:r>
            <a:r>
              <a:rPr lang="fr-FR" sz="1400" b="1" dirty="0"/>
              <a:t>&lt;0.001</a:t>
            </a:r>
            <a:endParaRPr lang="en-GB" sz="1400" b="1" dirty="0"/>
          </a:p>
        </p:txBody>
      </p:sp>
      <p:pic>
        <p:nvPicPr>
          <p:cNvPr id="16" name="Image 15"/>
          <p:cNvPicPr>
            <a:picLocks noChangeAspect="1"/>
          </p:cNvPicPr>
          <p:nvPr/>
        </p:nvPicPr>
        <p:blipFill>
          <a:blip r:embed="rId5"/>
          <a:stretch>
            <a:fillRect/>
          </a:stretch>
        </p:blipFill>
        <p:spPr>
          <a:xfrm>
            <a:off x="7471012" y="1642913"/>
            <a:ext cx="3822085" cy="2677242"/>
          </a:xfrm>
          <a:prstGeom prst="rect">
            <a:avLst/>
          </a:prstGeom>
        </p:spPr>
      </p:pic>
      <p:sp>
        <p:nvSpPr>
          <p:cNvPr id="17" name="ZoneTexte 16"/>
          <p:cNvSpPr txBox="1"/>
          <p:nvPr/>
        </p:nvSpPr>
        <p:spPr>
          <a:xfrm>
            <a:off x="8519377" y="2563860"/>
            <a:ext cx="614150" cy="369332"/>
          </a:xfrm>
          <a:prstGeom prst="rect">
            <a:avLst/>
          </a:prstGeom>
          <a:solidFill>
            <a:srgbClr val="FFC000"/>
          </a:solidFill>
        </p:spPr>
        <p:txBody>
          <a:bodyPr wrap="square" rtlCol="0">
            <a:spAutoFit/>
          </a:bodyPr>
          <a:lstStyle/>
          <a:p>
            <a:pPr algn="ctr"/>
            <a:r>
              <a:rPr lang="fr-FR" b="1" dirty="0"/>
              <a:t>58.5</a:t>
            </a:r>
            <a:endParaRPr lang="en-GB" b="1" dirty="0"/>
          </a:p>
        </p:txBody>
      </p:sp>
      <p:sp>
        <p:nvSpPr>
          <p:cNvPr id="18" name="ZoneTexte 17"/>
          <p:cNvSpPr txBox="1"/>
          <p:nvPr/>
        </p:nvSpPr>
        <p:spPr>
          <a:xfrm>
            <a:off x="10203809" y="2563860"/>
            <a:ext cx="614150" cy="369332"/>
          </a:xfrm>
          <a:prstGeom prst="rect">
            <a:avLst/>
          </a:prstGeom>
          <a:solidFill>
            <a:srgbClr val="FFC000"/>
          </a:solidFill>
        </p:spPr>
        <p:txBody>
          <a:bodyPr wrap="square" rtlCol="0">
            <a:spAutoFit/>
          </a:bodyPr>
          <a:lstStyle/>
          <a:p>
            <a:pPr algn="ctr"/>
            <a:r>
              <a:rPr lang="fr-FR" b="1" dirty="0"/>
              <a:t>72,0</a:t>
            </a:r>
            <a:endParaRPr lang="en-GB" b="1" dirty="0"/>
          </a:p>
        </p:txBody>
      </p:sp>
      <p:sp>
        <p:nvSpPr>
          <p:cNvPr id="19" name="ZoneTexte 18"/>
          <p:cNvSpPr txBox="1"/>
          <p:nvPr/>
        </p:nvSpPr>
        <p:spPr>
          <a:xfrm>
            <a:off x="8510233" y="3679693"/>
            <a:ext cx="614150" cy="369332"/>
          </a:xfrm>
          <a:prstGeom prst="rect">
            <a:avLst/>
          </a:prstGeom>
          <a:solidFill>
            <a:srgbClr val="00B0F0"/>
          </a:solidFill>
        </p:spPr>
        <p:txBody>
          <a:bodyPr wrap="square" rtlCol="0">
            <a:spAutoFit/>
          </a:bodyPr>
          <a:lstStyle/>
          <a:p>
            <a:pPr algn="ctr"/>
            <a:r>
              <a:rPr lang="fr-FR" b="1" dirty="0"/>
              <a:t>29.9</a:t>
            </a:r>
            <a:endParaRPr lang="en-GB" b="1" dirty="0"/>
          </a:p>
        </p:txBody>
      </p:sp>
      <p:sp>
        <p:nvSpPr>
          <p:cNvPr id="20" name="ZoneTexte 19"/>
          <p:cNvSpPr txBox="1"/>
          <p:nvPr/>
        </p:nvSpPr>
        <p:spPr>
          <a:xfrm>
            <a:off x="10190705" y="3679693"/>
            <a:ext cx="614150" cy="369332"/>
          </a:xfrm>
          <a:prstGeom prst="rect">
            <a:avLst/>
          </a:prstGeom>
          <a:solidFill>
            <a:srgbClr val="00B0F0"/>
          </a:solidFill>
        </p:spPr>
        <p:txBody>
          <a:bodyPr wrap="square" rtlCol="0">
            <a:spAutoFit/>
          </a:bodyPr>
          <a:lstStyle/>
          <a:p>
            <a:pPr algn="ctr"/>
            <a:r>
              <a:rPr lang="fr-FR" b="1" dirty="0"/>
              <a:t>24,3</a:t>
            </a:r>
            <a:endParaRPr lang="en-GB" b="1" dirty="0"/>
          </a:p>
        </p:txBody>
      </p:sp>
      <p:sp>
        <p:nvSpPr>
          <p:cNvPr id="21" name="ZoneTexte 20"/>
          <p:cNvSpPr txBox="1"/>
          <p:nvPr/>
        </p:nvSpPr>
        <p:spPr>
          <a:xfrm>
            <a:off x="5686643" y="2593358"/>
            <a:ext cx="1317600" cy="369332"/>
          </a:xfrm>
          <a:prstGeom prst="rect">
            <a:avLst/>
          </a:prstGeom>
          <a:solidFill>
            <a:srgbClr val="FFC000"/>
          </a:solidFill>
        </p:spPr>
        <p:txBody>
          <a:bodyPr wrap="square" rtlCol="0">
            <a:spAutoFit/>
          </a:bodyPr>
          <a:lstStyle/>
          <a:p>
            <a:pPr algn="ctr"/>
            <a:r>
              <a:rPr lang="fr-FR" b="1" dirty="0" err="1"/>
              <a:t>Disagree</a:t>
            </a:r>
            <a:endParaRPr lang="en-GB" b="1" dirty="0"/>
          </a:p>
        </p:txBody>
      </p:sp>
      <p:sp>
        <p:nvSpPr>
          <p:cNvPr id="22" name="ZoneTexte 21"/>
          <p:cNvSpPr txBox="1"/>
          <p:nvPr/>
        </p:nvSpPr>
        <p:spPr>
          <a:xfrm>
            <a:off x="5686643" y="3774507"/>
            <a:ext cx="1317600" cy="369332"/>
          </a:xfrm>
          <a:prstGeom prst="rect">
            <a:avLst/>
          </a:prstGeom>
          <a:solidFill>
            <a:srgbClr val="00B0F0"/>
          </a:solidFill>
        </p:spPr>
        <p:txBody>
          <a:bodyPr wrap="square" rtlCol="0">
            <a:spAutoFit/>
          </a:bodyPr>
          <a:lstStyle/>
          <a:p>
            <a:pPr algn="ctr"/>
            <a:r>
              <a:rPr lang="fr-FR" dirty="0" err="1"/>
              <a:t>Agree</a:t>
            </a:r>
            <a:endParaRPr lang="en-GB" dirty="0"/>
          </a:p>
        </p:txBody>
      </p:sp>
      <p:sp>
        <p:nvSpPr>
          <p:cNvPr id="31" name="ZoneTexte 30"/>
          <p:cNvSpPr txBox="1"/>
          <p:nvPr/>
        </p:nvSpPr>
        <p:spPr>
          <a:xfrm>
            <a:off x="8151746" y="4220849"/>
            <a:ext cx="1364776" cy="646331"/>
          </a:xfrm>
          <a:prstGeom prst="rect">
            <a:avLst/>
          </a:prstGeom>
          <a:noFill/>
        </p:spPr>
        <p:txBody>
          <a:bodyPr wrap="square" rtlCol="0">
            <a:spAutoFit/>
          </a:bodyPr>
          <a:lstStyle/>
          <a:p>
            <a:pPr algn="ctr"/>
            <a:r>
              <a:rPr lang="fr-FR" b="1" dirty="0"/>
              <a:t>Start trial</a:t>
            </a:r>
          </a:p>
          <a:p>
            <a:pPr algn="ctr"/>
            <a:r>
              <a:rPr lang="fr-FR" dirty="0"/>
              <a:t>N=15,616</a:t>
            </a:r>
            <a:endParaRPr lang="en-GB" dirty="0"/>
          </a:p>
        </p:txBody>
      </p:sp>
      <p:sp>
        <p:nvSpPr>
          <p:cNvPr id="32" name="ZoneTexte 31"/>
          <p:cNvSpPr txBox="1"/>
          <p:nvPr/>
        </p:nvSpPr>
        <p:spPr>
          <a:xfrm>
            <a:off x="9824161" y="4220849"/>
            <a:ext cx="1364776" cy="646331"/>
          </a:xfrm>
          <a:prstGeom prst="rect">
            <a:avLst/>
          </a:prstGeom>
          <a:noFill/>
        </p:spPr>
        <p:txBody>
          <a:bodyPr wrap="square" rtlCol="0">
            <a:spAutoFit/>
          </a:bodyPr>
          <a:lstStyle/>
          <a:p>
            <a:pPr algn="ctr"/>
            <a:r>
              <a:rPr lang="fr-FR" b="1" dirty="0"/>
              <a:t>End trial</a:t>
            </a:r>
          </a:p>
          <a:p>
            <a:pPr algn="ctr"/>
            <a:r>
              <a:rPr lang="fr-FR" dirty="0"/>
              <a:t>N=12,906</a:t>
            </a:r>
          </a:p>
        </p:txBody>
      </p:sp>
      <p:sp>
        <p:nvSpPr>
          <p:cNvPr id="26" name="ZoneTexte 25"/>
          <p:cNvSpPr txBox="1"/>
          <p:nvPr/>
        </p:nvSpPr>
        <p:spPr>
          <a:xfrm>
            <a:off x="290172" y="5454395"/>
            <a:ext cx="7094071" cy="1323439"/>
          </a:xfrm>
          <a:prstGeom prst="rect">
            <a:avLst/>
          </a:prstGeom>
          <a:noFill/>
        </p:spPr>
        <p:txBody>
          <a:bodyPr wrap="square" rtlCol="0">
            <a:spAutoFit/>
          </a:bodyPr>
          <a:lstStyle/>
          <a:p>
            <a:pPr marL="285750" indent="-285750">
              <a:buFontTx/>
              <a:buChar char="-"/>
            </a:pPr>
            <a:r>
              <a:rPr lang="en-GB" sz="2000" dirty="0"/>
              <a:t>Being HIV+</a:t>
            </a:r>
          </a:p>
          <a:p>
            <a:pPr marL="285750" indent="-285750">
              <a:buFontTx/>
              <a:buChar char="-"/>
            </a:pPr>
            <a:r>
              <a:rPr lang="en-GB" sz="2000" dirty="0"/>
              <a:t>Not knowing an HIV+ individual</a:t>
            </a:r>
          </a:p>
          <a:p>
            <a:pPr marL="285750" indent="-285750">
              <a:buFontTx/>
              <a:buChar char="-"/>
            </a:pPr>
            <a:r>
              <a:rPr lang="en-GB" sz="2000" dirty="0"/>
              <a:t>Having been tested for HIV in the last 6m (versus &gt;1 years)</a:t>
            </a:r>
          </a:p>
          <a:p>
            <a:pPr marL="285750" indent="-285750">
              <a:buFontTx/>
              <a:buChar char="-"/>
            </a:pPr>
            <a:r>
              <a:rPr lang="en-GB" sz="2000" dirty="0"/>
              <a:t>Being engaged/married </a:t>
            </a:r>
          </a:p>
        </p:txBody>
      </p:sp>
      <p:sp>
        <p:nvSpPr>
          <p:cNvPr id="15" name="ZoneTexte 14"/>
          <p:cNvSpPr txBox="1"/>
          <p:nvPr/>
        </p:nvSpPr>
        <p:spPr>
          <a:xfrm>
            <a:off x="194234" y="418655"/>
            <a:ext cx="8153353" cy="461665"/>
          </a:xfrm>
          <a:prstGeom prst="rect">
            <a:avLst/>
          </a:prstGeom>
          <a:noFill/>
        </p:spPr>
        <p:txBody>
          <a:bodyPr wrap="square" rtlCol="0">
            <a:spAutoFit/>
          </a:bodyPr>
          <a:lstStyle/>
          <a:p>
            <a:r>
              <a:rPr lang="fr-FR" sz="2400" b="1" dirty="0"/>
              <a:t>1. Evolution of stigma perception: </a:t>
            </a:r>
            <a:r>
              <a:rPr lang="fr-FR" sz="2400" b="1" dirty="0" err="1"/>
              <a:t>decline</a:t>
            </a:r>
            <a:r>
              <a:rPr lang="fr-FR" sz="2400" b="1" dirty="0"/>
              <a:t> over course of trial</a:t>
            </a:r>
          </a:p>
        </p:txBody>
      </p:sp>
      <p:sp>
        <p:nvSpPr>
          <p:cNvPr id="28" name="ZoneTexte 27"/>
          <p:cNvSpPr txBox="1"/>
          <p:nvPr/>
        </p:nvSpPr>
        <p:spPr>
          <a:xfrm>
            <a:off x="242046" y="5023223"/>
            <a:ext cx="9589248" cy="461665"/>
          </a:xfrm>
          <a:prstGeom prst="rect">
            <a:avLst/>
          </a:prstGeom>
          <a:noFill/>
        </p:spPr>
        <p:txBody>
          <a:bodyPr wrap="square" rtlCol="0">
            <a:spAutoFit/>
          </a:bodyPr>
          <a:lstStyle/>
          <a:p>
            <a:r>
              <a:rPr lang="fr-FR" sz="2400" b="1" dirty="0"/>
              <a:t>2. </a:t>
            </a:r>
            <a:r>
              <a:rPr lang="en-GB" sz="2400" b="1" dirty="0"/>
              <a:t>Factors associated with perceived stigma* at the end of the trial </a:t>
            </a:r>
          </a:p>
        </p:txBody>
      </p:sp>
      <p:sp>
        <p:nvSpPr>
          <p:cNvPr id="33" name="ZoneTexte 32"/>
          <p:cNvSpPr txBox="1"/>
          <p:nvPr/>
        </p:nvSpPr>
        <p:spPr>
          <a:xfrm>
            <a:off x="9221917" y="3104892"/>
            <a:ext cx="788357" cy="307777"/>
          </a:xfrm>
          <a:prstGeom prst="rect">
            <a:avLst/>
          </a:prstGeom>
          <a:noFill/>
        </p:spPr>
        <p:txBody>
          <a:bodyPr wrap="square" rtlCol="0">
            <a:spAutoFit/>
          </a:bodyPr>
          <a:lstStyle/>
          <a:p>
            <a:pPr algn="ctr"/>
            <a:r>
              <a:rPr lang="fr-FR" sz="1400" b="1" i="1" dirty="0"/>
              <a:t>p</a:t>
            </a:r>
            <a:r>
              <a:rPr lang="fr-FR" sz="1400" b="1" dirty="0"/>
              <a:t>&lt;0.001</a:t>
            </a:r>
            <a:endParaRPr lang="en-GB" sz="1400" b="1" dirty="0"/>
          </a:p>
        </p:txBody>
      </p:sp>
      <p:sp>
        <p:nvSpPr>
          <p:cNvPr id="34" name="ZoneTexte 33"/>
          <p:cNvSpPr txBox="1"/>
          <p:nvPr/>
        </p:nvSpPr>
        <p:spPr>
          <a:xfrm>
            <a:off x="1711976" y="925378"/>
            <a:ext cx="4081265" cy="707886"/>
          </a:xfrm>
          <a:prstGeom prst="rect">
            <a:avLst/>
          </a:prstGeom>
          <a:noFill/>
        </p:spPr>
        <p:txBody>
          <a:bodyPr wrap="square" rtlCol="0">
            <a:spAutoFit/>
          </a:bodyPr>
          <a:lstStyle/>
          <a:p>
            <a:pPr algn="ctr"/>
            <a:r>
              <a:rPr lang="en-GB" sz="2000" dirty="0"/>
              <a:t>People in your community </a:t>
            </a:r>
          </a:p>
          <a:p>
            <a:pPr algn="ctr"/>
            <a:r>
              <a:rPr lang="en-GB" sz="2000" b="1" dirty="0"/>
              <a:t>blame</a:t>
            </a:r>
            <a:r>
              <a:rPr lang="en-GB" sz="2000" dirty="0"/>
              <a:t> people for having HIV</a:t>
            </a:r>
            <a:endParaRPr lang="en-GB" sz="2000" b="1" dirty="0"/>
          </a:p>
        </p:txBody>
      </p:sp>
      <p:sp>
        <p:nvSpPr>
          <p:cNvPr id="29" name="ZoneTexte 28"/>
          <p:cNvSpPr txBox="1"/>
          <p:nvPr/>
        </p:nvSpPr>
        <p:spPr>
          <a:xfrm>
            <a:off x="7393960" y="5588574"/>
            <a:ext cx="4247539" cy="584775"/>
          </a:xfrm>
          <a:prstGeom prst="rect">
            <a:avLst/>
          </a:prstGeom>
          <a:noFill/>
        </p:spPr>
        <p:txBody>
          <a:bodyPr wrap="square" rtlCol="0">
            <a:spAutoFit/>
          </a:bodyPr>
          <a:lstStyle/>
          <a:p>
            <a:r>
              <a:rPr lang="en-GB" sz="1600" i="1" dirty="0"/>
              <a:t>*Statistically significant (p&lt;0.001) associations with both stigma perception variables</a:t>
            </a:r>
          </a:p>
        </p:txBody>
      </p:sp>
      <p:pic>
        <p:nvPicPr>
          <p:cNvPr id="35" name="Picture 34">
            <a:extLst>
              <a:ext uri="{FF2B5EF4-FFF2-40B4-BE49-F238E27FC236}">
                <a16:creationId xmlns:a16="http://schemas.microsoft.com/office/drawing/2014/main" id="{2BC9D6FF-589D-3E48-B554-D3B91F67970C}"/>
              </a:ext>
            </a:extLst>
          </p:cNvPr>
          <p:cNvPicPr>
            <a:picLocks noChangeAspect="1"/>
          </p:cNvPicPr>
          <p:nvPr/>
        </p:nvPicPr>
        <p:blipFill>
          <a:blip r:embed="rId6"/>
          <a:stretch>
            <a:fillRect/>
          </a:stretch>
        </p:blipFill>
        <p:spPr>
          <a:xfrm>
            <a:off x="10633587" y="29495"/>
            <a:ext cx="1539515" cy="883682"/>
          </a:xfrm>
          <a:prstGeom prst="rect">
            <a:avLst/>
          </a:prstGeom>
        </p:spPr>
      </p:pic>
      <p:sp>
        <p:nvSpPr>
          <p:cNvPr id="27" name="ZoneTexte 26"/>
          <p:cNvSpPr txBox="1"/>
          <p:nvPr/>
        </p:nvSpPr>
        <p:spPr>
          <a:xfrm>
            <a:off x="5687055" y="1839563"/>
            <a:ext cx="1316777" cy="369332"/>
          </a:xfrm>
          <a:prstGeom prst="rect">
            <a:avLst/>
          </a:prstGeom>
          <a:solidFill>
            <a:schemeClr val="accent1"/>
          </a:solidFill>
        </p:spPr>
        <p:txBody>
          <a:bodyPr wrap="square" rtlCol="0">
            <a:spAutoFit/>
          </a:bodyPr>
          <a:lstStyle/>
          <a:p>
            <a:pPr algn="ctr"/>
            <a:r>
              <a:rPr lang="fr-FR" b="1" dirty="0" err="1"/>
              <a:t>Don’t</a:t>
            </a:r>
            <a:r>
              <a:rPr lang="fr-FR" b="1" dirty="0"/>
              <a:t> know</a:t>
            </a:r>
            <a:endParaRPr lang="en-GB" b="1" dirty="0"/>
          </a:p>
        </p:txBody>
      </p:sp>
      <p:sp>
        <p:nvSpPr>
          <p:cNvPr id="36" name="ZoneTexte 35"/>
          <p:cNvSpPr txBox="1"/>
          <p:nvPr/>
        </p:nvSpPr>
        <p:spPr>
          <a:xfrm>
            <a:off x="2779183" y="1741965"/>
            <a:ext cx="614150" cy="369332"/>
          </a:xfrm>
          <a:prstGeom prst="rect">
            <a:avLst/>
          </a:prstGeom>
          <a:noFill/>
        </p:spPr>
        <p:txBody>
          <a:bodyPr wrap="square" rtlCol="0">
            <a:spAutoFit/>
          </a:bodyPr>
          <a:lstStyle/>
          <a:p>
            <a:pPr algn="ctr"/>
            <a:r>
              <a:rPr lang="fr-FR" b="1" dirty="0"/>
              <a:t>12.7</a:t>
            </a:r>
            <a:endParaRPr lang="en-GB" b="1" dirty="0"/>
          </a:p>
        </p:txBody>
      </p:sp>
      <p:sp>
        <p:nvSpPr>
          <p:cNvPr id="37" name="ZoneTexte 36"/>
          <p:cNvSpPr txBox="1"/>
          <p:nvPr/>
        </p:nvSpPr>
        <p:spPr>
          <a:xfrm>
            <a:off x="4406744" y="1665246"/>
            <a:ext cx="614150" cy="369332"/>
          </a:xfrm>
          <a:prstGeom prst="rect">
            <a:avLst/>
          </a:prstGeom>
          <a:noFill/>
        </p:spPr>
        <p:txBody>
          <a:bodyPr wrap="square" rtlCol="0">
            <a:spAutoFit/>
          </a:bodyPr>
          <a:lstStyle/>
          <a:p>
            <a:pPr algn="ctr"/>
            <a:r>
              <a:rPr lang="fr-FR" b="1" dirty="0"/>
              <a:t>3.7</a:t>
            </a:r>
            <a:endParaRPr lang="en-GB" b="1" dirty="0"/>
          </a:p>
        </p:txBody>
      </p:sp>
      <p:sp>
        <p:nvSpPr>
          <p:cNvPr id="38" name="ZoneTexte 37"/>
          <p:cNvSpPr txBox="1"/>
          <p:nvPr/>
        </p:nvSpPr>
        <p:spPr>
          <a:xfrm>
            <a:off x="8526847" y="1764008"/>
            <a:ext cx="614150" cy="369332"/>
          </a:xfrm>
          <a:prstGeom prst="rect">
            <a:avLst/>
          </a:prstGeom>
          <a:noFill/>
        </p:spPr>
        <p:txBody>
          <a:bodyPr wrap="square" rtlCol="0">
            <a:spAutoFit/>
          </a:bodyPr>
          <a:lstStyle/>
          <a:p>
            <a:pPr algn="ctr"/>
            <a:r>
              <a:rPr lang="fr-FR" b="1" dirty="0"/>
              <a:t>11.6</a:t>
            </a:r>
            <a:endParaRPr lang="en-GB" b="1" dirty="0"/>
          </a:p>
        </p:txBody>
      </p:sp>
      <p:sp>
        <p:nvSpPr>
          <p:cNvPr id="39" name="ZoneTexte 38"/>
          <p:cNvSpPr txBox="1"/>
          <p:nvPr/>
        </p:nvSpPr>
        <p:spPr>
          <a:xfrm>
            <a:off x="10203395" y="1687289"/>
            <a:ext cx="614150" cy="369332"/>
          </a:xfrm>
          <a:prstGeom prst="rect">
            <a:avLst/>
          </a:prstGeom>
          <a:noFill/>
        </p:spPr>
        <p:txBody>
          <a:bodyPr wrap="square" rtlCol="0">
            <a:spAutoFit/>
          </a:bodyPr>
          <a:lstStyle/>
          <a:p>
            <a:pPr algn="ctr"/>
            <a:r>
              <a:rPr lang="fr-FR" b="1" dirty="0"/>
              <a:t>3,7</a:t>
            </a:r>
            <a:endParaRPr lang="en-GB" b="1" dirty="0"/>
          </a:p>
        </p:txBody>
      </p:sp>
    </p:spTree>
    <p:custDataLst>
      <p:tags r:id="rId1"/>
    </p:custDataLst>
    <p:extLst>
      <p:ext uri="{BB962C8B-B14F-4D97-AF65-F5344CB8AC3E}">
        <p14:creationId xmlns:p14="http://schemas.microsoft.com/office/powerpoint/2010/main" val="483880402"/>
      </p:ext>
    </p:extLst>
  </p:cSld>
  <p:clrMapOvr>
    <a:masterClrMapping/>
  </p:clrMapOvr>
  <mc:AlternateContent xmlns:mc="http://schemas.openxmlformats.org/markup-compatibility/2006" xmlns:p14="http://schemas.microsoft.com/office/powerpoint/2010/main">
    <mc:Choice Requires="p14">
      <p:transition spd="slow" p14:dur="2000" advTm="57434"/>
    </mc:Choice>
    <mc:Fallback xmlns="">
      <p:transition spd="slow" advTm="57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07C1-A0FB-0146-9132-2BE4714C53CF}"/>
              </a:ext>
            </a:extLst>
          </p:cNvPr>
          <p:cNvSpPr>
            <a:spLocks noGrp="1"/>
          </p:cNvSpPr>
          <p:nvPr>
            <p:ph type="title"/>
          </p:nvPr>
        </p:nvSpPr>
        <p:spPr/>
        <p:txBody>
          <a:bodyPr/>
          <a:lstStyle/>
          <a:p>
            <a:r>
              <a:rPr lang="en-US" b="1" dirty="0">
                <a:solidFill>
                  <a:srgbClr val="0070C0"/>
                </a:solidFill>
              </a:rPr>
              <a:t>Cross-Trial Conclusions</a:t>
            </a:r>
          </a:p>
        </p:txBody>
      </p:sp>
      <p:sp>
        <p:nvSpPr>
          <p:cNvPr id="3" name="Content Placeholder 2">
            <a:extLst>
              <a:ext uri="{FF2B5EF4-FFF2-40B4-BE49-F238E27FC236}">
                <a16:creationId xmlns:a16="http://schemas.microsoft.com/office/drawing/2014/main" id="{8851EE17-25ED-1748-8694-D5EC031938C4}"/>
              </a:ext>
            </a:extLst>
          </p:cNvPr>
          <p:cNvSpPr>
            <a:spLocks noGrp="1"/>
          </p:cNvSpPr>
          <p:nvPr>
            <p:ph idx="1"/>
          </p:nvPr>
        </p:nvSpPr>
        <p:spPr/>
        <p:txBody>
          <a:bodyPr>
            <a:normAutofit/>
          </a:bodyPr>
          <a:lstStyle/>
          <a:p>
            <a:r>
              <a:rPr lang="en-US" dirty="0"/>
              <a:t>Heterogeneous levels of underlying HIV-related stigma at baseline across trials, and across settings within trials</a:t>
            </a:r>
          </a:p>
          <a:p>
            <a:r>
              <a:rPr lang="en-US" dirty="0"/>
              <a:t>UTT implementation and uptake hampered by stigma</a:t>
            </a:r>
          </a:p>
          <a:p>
            <a:pPr lvl="1"/>
            <a:r>
              <a:rPr lang="en-US" dirty="0"/>
              <a:t>strategies that account for/respond to stigma can facilitate UTT</a:t>
            </a:r>
          </a:p>
          <a:p>
            <a:r>
              <a:rPr lang="en-US" dirty="0"/>
              <a:t>Supportive evidence of declines in stigma in some settings</a:t>
            </a:r>
          </a:p>
          <a:p>
            <a:pPr lvl="1"/>
            <a:r>
              <a:rPr lang="en-US" dirty="0"/>
              <a:t>plausibility that UTT could accelerate secular declines in stigma due to increasing testing and treatment coverage, via specific pathways</a:t>
            </a:r>
          </a:p>
          <a:p>
            <a:r>
              <a:rPr lang="en-US" dirty="0"/>
              <a:t>Future efforts should tap </a:t>
            </a:r>
            <a:r>
              <a:rPr lang="en-US" b="1" dirty="0"/>
              <a:t>synergy</a:t>
            </a:r>
            <a:r>
              <a:rPr lang="en-US" dirty="0"/>
              <a:t> of UTT &amp; stigma reduction</a:t>
            </a:r>
          </a:p>
        </p:txBody>
      </p:sp>
    </p:spTree>
    <p:extLst>
      <p:ext uri="{BB962C8B-B14F-4D97-AF65-F5344CB8AC3E}">
        <p14:creationId xmlns:p14="http://schemas.microsoft.com/office/powerpoint/2010/main" val="3998886071"/>
      </p:ext>
    </p:extLst>
  </p:cSld>
  <p:clrMapOvr>
    <a:masterClrMapping/>
  </p:clrMapOvr>
  <mc:AlternateContent xmlns:mc="http://schemas.openxmlformats.org/markup-compatibility/2006" xmlns:p14="http://schemas.microsoft.com/office/powerpoint/2010/main">
    <mc:Choice Requires="p14">
      <p:transition spd="slow" p14:dur="2000" advTm="74804"/>
    </mc:Choice>
    <mc:Fallback xmlns="">
      <p:transition spd="slow" advTm="74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9D2115-9DD1-9146-8608-05AFBAB5FC9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4282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84FD-F9A0-7841-A60E-F733C65A18C2}"/>
              </a:ext>
            </a:extLst>
          </p:cNvPr>
          <p:cNvSpPr>
            <a:spLocks noGrp="1"/>
          </p:cNvSpPr>
          <p:nvPr>
            <p:ph type="title"/>
          </p:nvPr>
        </p:nvSpPr>
        <p:spPr/>
        <p:txBody>
          <a:bodyPr/>
          <a:lstStyle/>
          <a:p>
            <a:r>
              <a:rPr lang="en-US" b="1" dirty="0">
                <a:solidFill>
                  <a:srgbClr val="C00000"/>
                </a:solidFill>
              </a:rPr>
              <a:t>Overview</a:t>
            </a:r>
          </a:p>
        </p:txBody>
      </p:sp>
      <p:sp>
        <p:nvSpPr>
          <p:cNvPr id="3" name="Content Placeholder 2">
            <a:extLst>
              <a:ext uri="{FF2B5EF4-FFF2-40B4-BE49-F238E27FC236}">
                <a16:creationId xmlns:a16="http://schemas.microsoft.com/office/drawing/2014/main" id="{D62F7DB9-2CC6-AC40-A5D0-39B415EC9D8D}"/>
              </a:ext>
            </a:extLst>
          </p:cNvPr>
          <p:cNvSpPr>
            <a:spLocks noGrp="1"/>
          </p:cNvSpPr>
          <p:nvPr>
            <p:ph idx="1"/>
          </p:nvPr>
        </p:nvSpPr>
        <p:spPr>
          <a:xfrm>
            <a:off x="609599" y="1600205"/>
            <a:ext cx="11085871" cy="4525963"/>
          </a:xfrm>
        </p:spPr>
        <p:txBody>
          <a:bodyPr/>
          <a:lstStyle/>
          <a:p>
            <a:r>
              <a:rPr lang="en-US" dirty="0"/>
              <a:t>HPTN 071 (PopART Intervention)</a:t>
            </a:r>
          </a:p>
          <a:p>
            <a:r>
              <a:rPr lang="en-US" dirty="0"/>
              <a:t>Sustainable East Africa Research in Community Health (SEARCH)</a:t>
            </a:r>
          </a:p>
          <a:p>
            <a:r>
              <a:rPr lang="en-US" dirty="0"/>
              <a:t>Botswana Combination Prevention Project (BCPP)/</a:t>
            </a:r>
            <a:r>
              <a:rPr lang="en-US" dirty="0" err="1"/>
              <a:t>YaTsie</a:t>
            </a:r>
            <a:endParaRPr lang="en-GB" dirty="0"/>
          </a:p>
          <a:p>
            <a:r>
              <a:rPr lang="en-GB" dirty="0"/>
              <a:t>ANRS 12249 Treatment as Prevention (</a:t>
            </a:r>
            <a:r>
              <a:rPr lang="en-US" dirty="0" err="1"/>
              <a:t>TasP</a:t>
            </a:r>
            <a:r>
              <a:rPr lang="en-US" dirty="0"/>
              <a:t>) Study</a:t>
            </a:r>
          </a:p>
        </p:txBody>
      </p:sp>
    </p:spTree>
    <p:extLst>
      <p:ext uri="{BB962C8B-B14F-4D97-AF65-F5344CB8AC3E}">
        <p14:creationId xmlns:p14="http://schemas.microsoft.com/office/powerpoint/2010/main" val="200295195"/>
      </p:ext>
    </p:extLst>
  </p:cSld>
  <p:clrMapOvr>
    <a:masterClrMapping/>
  </p:clrMapOvr>
  <mc:AlternateContent xmlns:mc="http://schemas.openxmlformats.org/markup-compatibility/2006" xmlns:p14="http://schemas.microsoft.com/office/powerpoint/2010/main">
    <mc:Choice Requires="p14">
      <p:transition spd="slow" p14:dur="2000" advTm="8908"/>
    </mc:Choice>
    <mc:Fallback xmlns="">
      <p:transition spd="slow" advTm="89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816" y="1184467"/>
            <a:ext cx="9956800" cy="944562"/>
          </a:xfrm>
        </p:spPr>
        <p:txBody>
          <a:bodyPr/>
          <a:lstStyle/>
          <a:p>
            <a:r>
              <a:rPr lang="en-US" dirty="0"/>
              <a:t>PopART Stigma Ancillary Study</a:t>
            </a:r>
          </a:p>
        </p:txBody>
      </p:sp>
      <p:cxnSp>
        <p:nvCxnSpPr>
          <p:cNvPr id="7" name="Straight Connector 6"/>
          <p:cNvCxnSpPr>
            <a:cxnSpLocks/>
          </p:cNvCxnSpPr>
          <p:nvPr/>
        </p:nvCxnSpPr>
        <p:spPr>
          <a:xfrm>
            <a:off x="534416" y="2129029"/>
            <a:ext cx="10887456" cy="0"/>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6377DD66-FDC8-4185-95E3-D44E8FE42934}"/>
              </a:ext>
            </a:extLst>
          </p:cNvPr>
          <p:cNvSpPr>
            <a:spLocks noGrp="1"/>
          </p:cNvSpPr>
          <p:nvPr>
            <p:ph type="body" sz="quarter" idx="10"/>
          </p:nvPr>
        </p:nvSpPr>
        <p:spPr>
          <a:xfrm>
            <a:off x="534416" y="2173272"/>
            <a:ext cx="11281855" cy="4330765"/>
          </a:xfrm>
        </p:spPr>
        <p:txBody>
          <a:bodyPr>
            <a:normAutofit/>
          </a:bodyPr>
          <a:lstStyle/>
          <a:p>
            <a:pPr marL="0" indent="0">
              <a:buNone/>
              <a:defRPr/>
            </a:pPr>
            <a:r>
              <a:rPr lang="en-ZW" altLang="en-US" sz="3200" b="1" dirty="0">
                <a:solidFill>
                  <a:srgbClr val="0E99C0"/>
                </a:solidFill>
                <a:latin typeface="Arial" panose="020B0604020202020204" pitchFamily="34" charset="0"/>
                <a:ea typeface="+mj-ea"/>
                <a:cs typeface="Arial" panose="020B0604020202020204" pitchFamily="34" charset="0"/>
              </a:rPr>
              <a:t>Hypotheses</a:t>
            </a:r>
          </a:p>
          <a:p>
            <a:pPr marL="0" indent="0">
              <a:buNone/>
              <a:defRPr/>
            </a:pPr>
            <a:endParaRPr lang="en-US" altLang="en-US" sz="2000" dirty="0">
              <a:latin typeface="Arial" panose="020B0604020202020204" pitchFamily="34" charset="0"/>
              <a:ea typeface="Tahoma" panose="020B0604030504040204" pitchFamily="34" charset="0"/>
              <a:cs typeface="Arial" panose="020B0604020202020204" pitchFamily="34" charset="0"/>
            </a:endParaRPr>
          </a:p>
          <a:p>
            <a:pPr marL="514350" indent="-514350">
              <a:lnSpc>
                <a:spcPct val="110000"/>
              </a:lnSpc>
              <a:spcBef>
                <a:spcPts val="0"/>
              </a:spcBef>
              <a:buFont typeface="Calibri" panose="020F0502020204030204" pitchFamily="34" charset="0"/>
              <a:buAutoNum type="arabicPeriod"/>
              <a:defRPr/>
            </a:pPr>
            <a:r>
              <a:rPr lang="en-GB" altLang="en-US" dirty="0">
                <a:latin typeface="Arial" panose="020B0604020202020204" pitchFamily="34" charset="0"/>
                <a:ea typeface="Tahoma" panose="020B0604030504040204" pitchFamily="34" charset="0"/>
                <a:cs typeface="Arial" panose="020B0604020202020204" pitchFamily="34" charset="0"/>
              </a:rPr>
              <a:t>HPTN 071 (PopART) intervention may change levels of HIV-related stigma </a:t>
            </a:r>
          </a:p>
          <a:p>
            <a:pPr marL="514350" indent="-514350">
              <a:lnSpc>
                <a:spcPct val="110000"/>
              </a:lnSpc>
              <a:spcBef>
                <a:spcPts val="0"/>
              </a:spcBef>
              <a:buFont typeface="Calibri" panose="020F0502020204030204" pitchFamily="34" charset="0"/>
              <a:buAutoNum type="arabicPeriod"/>
              <a:defRPr/>
            </a:pPr>
            <a:r>
              <a:rPr lang="en-GB" altLang="en-US" dirty="0">
                <a:latin typeface="Arial" panose="020B0604020202020204" pitchFamily="34" charset="0"/>
                <a:ea typeface="Tahoma" panose="020B0604030504040204" pitchFamily="34" charset="0"/>
                <a:cs typeface="Arial" panose="020B0604020202020204" pitchFamily="34" charset="0"/>
              </a:rPr>
              <a:t>HIV-related stigma may undermine effectiveness of the HPTN 071 (</a:t>
            </a:r>
            <a:r>
              <a:rPr lang="en-GB" altLang="en-US" dirty="0" err="1">
                <a:latin typeface="Arial" panose="020B0604020202020204" pitchFamily="34" charset="0"/>
                <a:ea typeface="Tahoma" panose="020B0604030504040204" pitchFamily="34" charset="0"/>
                <a:cs typeface="Arial" panose="020B0604020202020204" pitchFamily="34" charset="0"/>
              </a:rPr>
              <a:t>PopART</a:t>
            </a:r>
            <a:r>
              <a:rPr lang="en-GB" altLang="en-US" dirty="0">
                <a:latin typeface="Arial" panose="020B0604020202020204" pitchFamily="34" charset="0"/>
                <a:ea typeface="Tahoma" panose="020B0604030504040204" pitchFamily="34" charset="0"/>
                <a:cs typeface="Arial" panose="020B0604020202020204" pitchFamily="34" charset="0"/>
              </a:rPr>
              <a:t>) intervention </a:t>
            </a:r>
          </a:p>
          <a:p>
            <a:pPr marL="514350" indent="-514350">
              <a:lnSpc>
                <a:spcPct val="110000"/>
              </a:lnSpc>
              <a:spcBef>
                <a:spcPts val="0"/>
              </a:spcBef>
              <a:buFont typeface="Calibri" panose="020F0502020204030204" pitchFamily="34" charset="0"/>
              <a:buAutoNum type="arabicPeriod"/>
              <a:defRPr/>
            </a:pPr>
            <a:r>
              <a:rPr lang="en-US" altLang="en-US" dirty="0">
                <a:latin typeface="Arial" panose="020B0604020202020204" pitchFamily="34" charset="0"/>
                <a:ea typeface="Tahoma" panose="020B0604030504040204" pitchFamily="34" charset="0"/>
                <a:cs typeface="Arial" panose="020B0604020202020204" pitchFamily="34" charset="0"/>
              </a:rPr>
              <a:t>HIV-related stigma may be changed by UTT as it rolls out </a:t>
            </a:r>
          </a:p>
          <a:p>
            <a:pPr marL="0" indent="0">
              <a:buNone/>
              <a:defRPr/>
            </a:pPr>
            <a:endParaRPr lang="en-ZW" dirty="0">
              <a:ea typeface="ＭＳ Ｐゴシック" charset="0"/>
            </a:endParaRPr>
          </a:p>
        </p:txBody>
      </p:sp>
    </p:spTree>
    <p:extLst>
      <p:ext uri="{BB962C8B-B14F-4D97-AF65-F5344CB8AC3E}">
        <p14:creationId xmlns:p14="http://schemas.microsoft.com/office/powerpoint/2010/main" val="1271694799"/>
      </p:ext>
    </p:extLst>
  </p:cSld>
  <p:clrMapOvr>
    <a:masterClrMapping/>
  </p:clrMapOvr>
  <mc:AlternateContent xmlns:mc="http://schemas.openxmlformats.org/markup-compatibility/2006" xmlns:p14="http://schemas.microsoft.com/office/powerpoint/2010/main">
    <mc:Choice Requires="p14">
      <p:transition spd="slow" p14:dur="2000" advTm="31643"/>
    </mc:Choice>
    <mc:Fallback xmlns="">
      <p:transition spd="slow" advTm="316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F157BB1-D2F4-4143-801C-AFCF0F97E949}"/>
              </a:ext>
            </a:extLst>
          </p:cNvPr>
          <p:cNvGrpSpPr/>
          <p:nvPr/>
        </p:nvGrpSpPr>
        <p:grpSpPr>
          <a:xfrm>
            <a:off x="4592220" y="1037399"/>
            <a:ext cx="4135912" cy="3007563"/>
            <a:chOff x="3533346" y="57837"/>
            <a:chExt cx="3007563" cy="3007563"/>
          </a:xfrm>
        </p:grpSpPr>
        <p:sp>
          <p:nvSpPr>
            <p:cNvPr id="19" name="Oval 18">
              <a:extLst>
                <a:ext uri="{FF2B5EF4-FFF2-40B4-BE49-F238E27FC236}">
                  <a16:creationId xmlns:a16="http://schemas.microsoft.com/office/drawing/2014/main" id="{8D09404F-B861-44D9-80E4-59FBF232F613}"/>
                </a:ext>
              </a:extLst>
            </p:cNvPr>
            <p:cNvSpPr/>
            <p:nvPr/>
          </p:nvSpPr>
          <p:spPr>
            <a:xfrm>
              <a:off x="3533346" y="57837"/>
              <a:ext cx="3007563" cy="3007563"/>
            </a:xfrm>
            <a:prstGeom prst="ellipse">
              <a:avLst/>
            </a:prstGeom>
            <a:ln>
              <a:solidFill>
                <a:schemeClr val="bg1"/>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0" name="Oval 4">
              <a:extLst>
                <a:ext uri="{FF2B5EF4-FFF2-40B4-BE49-F238E27FC236}">
                  <a16:creationId xmlns:a16="http://schemas.microsoft.com/office/drawing/2014/main" id="{C7EC068B-21D6-4880-8145-84237C75F31D}"/>
                </a:ext>
              </a:extLst>
            </p:cNvPr>
            <p:cNvSpPr txBox="1"/>
            <p:nvPr/>
          </p:nvSpPr>
          <p:spPr>
            <a:xfrm>
              <a:off x="3880372" y="462702"/>
              <a:ext cx="2313510" cy="954323"/>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b="1" dirty="0">
                  <a:latin typeface="Arial" panose="020B0604020202020204" pitchFamily="34" charset="0"/>
                  <a:cs typeface="Arial" panose="020B0604020202020204" pitchFamily="34" charset="0"/>
                </a:rPr>
                <a:t>The Community</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Qualitative Cohort + Population Cohort + Case Control</a:t>
              </a:r>
            </a:p>
          </p:txBody>
        </p:sp>
      </p:grpSp>
      <p:grpSp>
        <p:nvGrpSpPr>
          <p:cNvPr id="10" name="Group 9">
            <a:extLst>
              <a:ext uri="{FF2B5EF4-FFF2-40B4-BE49-F238E27FC236}">
                <a16:creationId xmlns:a16="http://schemas.microsoft.com/office/drawing/2014/main" id="{DB203920-CB37-4A82-B7DB-C644F6CDF211}"/>
              </a:ext>
            </a:extLst>
          </p:cNvPr>
          <p:cNvGrpSpPr/>
          <p:nvPr/>
        </p:nvGrpSpPr>
        <p:grpSpPr>
          <a:xfrm>
            <a:off x="5922488" y="2367668"/>
            <a:ext cx="4135912" cy="3007563"/>
            <a:chOff x="4863614" y="1388106"/>
            <a:chExt cx="3007563" cy="3007563"/>
          </a:xfrm>
        </p:grpSpPr>
        <p:sp>
          <p:nvSpPr>
            <p:cNvPr id="17" name="Oval 16">
              <a:extLst>
                <a:ext uri="{FF2B5EF4-FFF2-40B4-BE49-F238E27FC236}">
                  <a16:creationId xmlns:a16="http://schemas.microsoft.com/office/drawing/2014/main" id="{4B9BF6BA-16D5-4259-9D6C-3A9CB7270247}"/>
                </a:ext>
              </a:extLst>
            </p:cNvPr>
            <p:cNvSpPr/>
            <p:nvPr/>
          </p:nvSpPr>
          <p:spPr>
            <a:xfrm>
              <a:off x="4863614" y="1388106"/>
              <a:ext cx="3007563" cy="3007563"/>
            </a:xfrm>
            <a:prstGeom prst="ellipse">
              <a:avLst/>
            </a:prstGeom>
          </p:spPr>
          <p:style>
            <a:lnRef idx="2">
              <a:schemeClr val="lt1">
                <a:hueOff val="0"/>
                <a:satOff val="0"/>
                <a:lumOff val="0"/>
                <a:alphaOff val="0"/>
              </a:schemeClr>
            </a:lnRef>
            <a:fillRef idx="1">
              <a:schemeClr val="accent2">
                <a:alpha val="50000"/>
                <a:hueOff val="1560506"/>
                <a:satOff val="-1946"/>
                <a:lumOff val="458"/>
                <a:alphaOff val="0"/>
              </a:schemeClr>
            </a:fillRef>
            <a:effectRef idx="0">
              <a:schemeClr val="accent2">
                <a:alpha val="50000"/>
                <a:hueOff val="1560506"/>
                <a:satOff val="-1946"/>
                <a:lumOff val="458"/>
                <a:alphaOff val="0"/>
              </a:schemeClr>
            </a:effectRef>
            <a:fontRef idx="minor">
              <a:schemeClr val="tx1"/>
            </a:fontRef>
          </p:style>
        </p:sp>
        <p:sp>
          <p:nvSpPr>
            <p:cNvPr id="18" name="Oval 6">
              <a:extLst>
                <a:ext uri="{FF2B5EF4-FFF2-40B4-BE49-F238E27FC236}">
                  <a16:creationId xmlns:a16="http://schemas.microsoft.com/office/drawing/2014/main" id="{16077EAD-F033-4184-AD29-23FFFB2240DF}"/>
                </a:ext>
              </a:extLst>
            </p:cNvPr>
            <p:cNvSpPr txBox="1"/>
            <p:nvPr/>
          </p:nvSpPr>
          <p:spPr>
            <a:xfrm>
              <a:off x="6483072" y="1735132"/>
              <a:ext cx="1330268" cy="23135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b="1" dirty="0">
                  <a:latin typeface="Arial" panose="020B0604020202020204" pitchFamily="34" charset="0"/>
                  <a:cs typeface="Arial" panose="020B0604020202020204" pitchFamily="34" charset="0"/>
                </a:rPr>
                <a:t>Vulnerable populations</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Qualitative Cohort &amp; IDIs</a:t>
              </a:r>
            </a:p>
          </p:txBody>
        </p:sp>
      </p:grpSp>
      <p:grpSp>
        <p:nvGrpSpPr>
          <p:cNvPr id="11" name="Group 10">
            <a:extLst>
              <a:ext uri="{FF2B5EF4-FFF2-40B4-BE49-F238E27FC236}">
                <a16:creationId xmlns:a16="http://schemas.microsoft.com/office/drawing/2014/main" id="{223099CB-731C-4EC8-A4B1-09AB35BE59C8}"/>
              </a:ext>
            </a:extLst>
          </p:cNvPr>
          <p:cNvGrpSpPr/>
          <p:nvPr/>
        </p:nvGrpSpPr>
        <p:grpSpPr>
          <a:xfrm>
            <a:off x="4592220" y="3697936"/>
            <a:ext cx="4135912" cy="3007563"/>
            <a:chOff x="3533346" y="2718374"/>
            <a:chExt cx="3007563" cy="3007563"/>
          </a:xfrm>
        </p:grpSpPr>
        <p:sp>
          <p:nvSpPr>
            <p:cNvPr id="15" name="Oval 14">
              <a:extLst>
                <a:ext uri="{FF2B5EF4-FFF2-40B4-BE49-F238E27FC236}">
                  <a16:creationId xmlns:a16="http://schemas.microsoft.com/office/drawing/2014/main" id="{66040C45-8308-4FC1-A578-D90E88ECDD84}"/>
                </a:ext>
              </a:extLst>
            </p:cNvPr>
            <p:cNvSpPr/>
            <p:nvPr/>
          </p:nvSpPr>
          <p:spPr>
            <a:xfrm>
              <a:off x="3533346" y="2718374"/>
              <a:ext cx="3007563" cy="3007563"/>
            </a:xfrm>
            <a:prstGeom prst="ellipse">
              <a:avLst/>
            </a:prstGeom>
          </p:spPr>
          <p:style>
            <a:lnRef idx="2">
              <a:schemeClr val="lt1">
                <a:hueOff val="0"/>
                <a:satOff val="0"/>
                <a:lumOff val="0"/>
                <a:alphaOff val="0"/>
              </a:schemeClr>
            </a:lnRef>
            <a:fillRef idx="1">
              <a:schemeClr val="accent2">
                <a:alpha val="50000"/>
                <a:hueOff val="3121013"/>
                <a:satOff val="-3893"/>
                <a:lumOff val="915"/>
                <a:alphaOff val="0"/>
              </a:schemeClr>
            </a:fillRef>
            <a:effectRef idx="0">
              <a:schemeClr val="accent2">
                <a:alpha val="50000"/>
                <a:hueOff val="3121013"/>
                <a:satOff val="-3893"/>
                <a:lumOff val="915"/>
                <a:alphaOff val="0"/>
              </a:schemeClr>
            </a:effectRef>
            <a:fontRef idx="minor">
              <a:schemeClr val="tx1"/>
            </a:fontRef>
          </p:style>
        </p:sp>
        <p:sp>
          <p:nvSpPr>
            <p:cNvPr id="16" name="Oval 8">
              <a:extLst>
                <a:ext uri="{FF2B5EF4-FFF2-40B4-BE49-F238E27FC236}">
                  <a16:creationId xmlns:a16="http://schemas.microsoft.com/office/drawing/2014/main" id="{4E75E49B-2CAC-4932-9AB8-B38971FBB351}"/>
                </a:ext>
              </a:extLst>
            </p:cNvPr>
            <p:cNvSpPr txBox="1"/>
            <p:nvPr/>
          </p:nvSpPr>
          <p:spPr>
            <a:xfrm>
              <a:off x="3880372" y="4366750"/>
              <a:ext cx="2313510" cy="95432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b="1" dirty="0">
                  <a:latin typeface="Arial" panose="020B0604020202020204" pitchFamily="34" charset="0"/>
                  <a:cs typeface="Arial" panose="020B0604020202020204" pitchFamily="34" charset="0"/>
                </a:rPr>
                <a:t>Health Workers</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Survey +</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Qualitative Cohort + IDIs</a:t>
              </a:r>
            </a:p>
          </p:txBody>
        </p:sp>
      </p:grpSp>
      <p:grpSp>
        <p:nvGrpSpPr>
          <p:cNvPr id="12" name="Group 11">
            <a:extLst>
              <a:ext uri="{FF2B5EF4-FFF2-40B4-BE49-F238E27FC236}">
                <a16:creationId xmlns:a16="http://schemas.microsoft.com/office/drawing/2014/main" id="{A80E3B5F-D370-43B4-8676-3359CDE1D46B}"/>
              </a:ext>
            </a:extLst>
          </p:cNvPr>
          <p:cNvGrpSpPr/>
          <p:nvPr/>
        </p:nvGrpSpPr>
        <p:grpSpPr>
          <a:xfrm>
            <a:off x="3261951" y="2367668"/>
            <a:ext cx="4135912" cy="3007563"/>
            <a:chOff x="2203077" y="1388106"/>
            <a:chExt cx="3007563" cy="3007563"/>
          </a:xfrm>
        </p:grpSpPr>
        <p:sp>
          <p:nvSpPr>
            <p:cNvPr id="13" name="Oval 12">
              <a:extLst>
                <a:ext uri="{FF2B5EF4-FFF2-40B4-BE49-F238E27FC236}">
                  <a16:creationId xmlns:a16="http://schemas.microsoft.com/office/drawing/2014/main" id="{09409BB9-2561-4D53-A223-4DF5E0B0FACD}"/>
                </a:ext>
              </a:extLst>
            </p:cNvPr>
            <p:cNvSpPr/>
            <p:nvPr/>
          </p:nvSpPr>
          <p:spPr>
            <a:xfrm>
              <a:off x="2203077" y="1388106"/>
              <a:ext cx="3007563" cy="3007563"/>
            </a:xfrm>
            <a:prstGeom prst="ellipse">
              <a:avLst/>
            </a:prstGeom>
          </p:spPr>
          <p:style>
            <a:lnRef idx="2">
              <a:schemeClr val="lt1">
                <a:hueOff val="0"/>
                <a:satOff val="0"/>
                <a:lumOff val="0"/>
                <a:alphaOff val="0"/>
              </a:schemeClr>
            </a:lnRef>
            <a:fillRef idx="1">
              <a:schemeClr val="accent2">
                <a:alpha val="50000"/>
                <a:hueOff val="4681519"/>
                <a:satOff val="-5839"/>
                <a:lumOff val="1373"/>
                <a:alphaOff val="0"/>
              </a:schemeClr>
            </a:fillRef>
            <a:effectRef idx="0">
              <a:schemeClr val="accent2">
                <a:alpha val="50000"/>
                <a:hueOff val="4681519"/>
                <a:satOff val="-5839"/>
                <a:lumOff val="1373"/>
                <a:alphaOff val="0"/>
              </a:schemeClr>
            </a:effectRef>
            <a:fontRef idx="minor">
              <a:schemeClr val="tx1"/>
            </a:fontRef>
          </p:style>
        </p:sp>
        <p:sp>
          <p:nvSpPr>
            <p:cNvPr id="14" name="Oval 10">
              <a:extLst>
                <a:ext uri="{FF2B5EF4-FFF2-40B4-BE49-F238E27FC236}">
                  <a16:creationId xmlns:a16="http://schemas.microsoft.com/office/drawing/2014/main" id="{75CB7D77-815D-4B6A-A1E6-4D7873266FFF}"/>
                </a:ext>
              </a:extLst>
            </p:cNvPr>
            <p:cNvSpPr txBox="1"/>
            <p:nvPr/>
          </p:nvSpPr>
          <p:spPr>
            <a:xfrm>
              <a:off x="2434428" y="1735132"/>
              <a:ext cx="1156755" cy="231351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b="1" dirty="0">
                  <a:latin typeface="Arial" panose="020B0604020202020204" pitchFamily="34" charset="0"/>
                  <a:cs typeface="Arial" panose="020B0604020202020204" pitchFamily="34" charset="0"/>
                </a:rPr>
                <a:t>People living with HIV</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Survey +</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Qualitative Cohort +</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Population Cohort + </a:t>
              </a:r>
            </a:p>
            <a:p>
              <a:pPr algn="ctr" defTabSz="800100">
                <a:lnSpc>
                  <a:spcPct val="90000"/>
                </a:lnSpc>
                <a:spcBef>
                  <a:spcPct val="0"/>
                </a:spcBef>
                <a:spcAft>
                  <a:spcPct val="35000"/>
                </a:spcAft>
              </a:pPr>
              <a:r>
                <a:rPr lang="en-US" sz="1400" dirty="0">
                  <a:latin typeface="Arial" panose="020B0604020202020204" pitchFamily="34" charset="0"/>
                  <a:cs typeface="Arial" panose="020B0604020202020204" pitchFamily="34" charset="0"/>
                </a:rPr>
                <a:t>Case Control</a:t>
              </a:r>
            </a:p>
          </p:txBody>
        </p:sp>
      </p:grpSp>
      <p:sp>
        <p:nvSpPr>
          <p:cNvPr id="2" name="TextBox 1">
            <a:extLst>
              <a:ext uri="{FF2B5EF4-FFF2-40B4-BE49-F238E27FC236}">
                <a16:creationId xmlns:a16="http://schemas.microsoft.com/office/drawing/2014/main" id="{E01C44FD-0D8D-4FA2-AE8B-9D7BF9772B29}"/>
              </a:ext>
            </a:extLst>
          </p:cNvPr>
          <p:cNvSpPr txBox="1"/>
          <p:nvPr/>
        </p:nvSpPr>
        <p:spPr>
          <a:xfrm>
            <a:off x="154515" y="1370505"/>
            <a:ext cx="3401893" cy="2062103"/>
          </a:xfrm>
          <a:prstGeom prst="rect">
            <a:avLst/>
          </a:prstGeom>
          <a:noFill/>
        </p:spPr>
        <p:txBody>
          <a:bodyPr wrap="none" rtlCol="0">
            <a:spAutoFit/>
          </a:bodyPr>
          <a:lstStyle/>
          <a:p>
            <a:pPr marL="0" indent="0"/>
            <a:r>
              <a:rPr lang="en-GB" sz="3200" b="1" dirty="0">
                <a:solidFill>
                  <a:srgbClr val="129BCC"/>
                </a:solidFill>
                <a:latin typeface="Arial" panose="020B0604020202020204" pitchFamily="34" charset="0"/>
                <a:cs typeface="Arial" panose="020B0604020202020204" pitchFamily="34" charset="0"/>
              </a:rPr>
              <a:t>PARALLEL </a:t>
            </a:r>
          </a:p>
          <a:p>
            <a:pPr marL="0" indent="0"/>
            <a:r>
              <a:rPr lang="en-GB" sz="3200" b="1" dirty="0">
                <a:solidFill>
                  <a:srgbClr val="129BCC"/>
                </a:solidFill>
                <a:latin typeface="Arial" panose="020B0604020202020204" pitchFamily="34" charset="0"/>
                <a:cs typeface="Arial" panose="020B0604020202020204" pitchFamily="34" charset="0"/>
              </a:rPr>
              <a:t>ASSESSMENTS </a:t>
            </a:r>
          </a:p>
          <a:p>
            <a:pPr marL="0" indent="0"/>
            <a:r>
              <a:rPr lang="en-GB" sz="3200" b="1" dirty="0">
                <a:solidFill>
                  <a:srgbClr val="129BCC"/>
                </a:solidFill>
                <a:latin typeface="Arial" panose="020B0604020202020204" pitchFamily="34" charset="0"/>
                <a:cs typeface="Arial" panose="020B0604020202020204" pitchFamily="34" charset="0"/>
              </a:rPr>
              <a:t>OF </a:t>
            </a:r>
          </a:p>
          <a:p>
            <a:pPr marL="0" indent="0"/>
            <a:r>
              <a:rPr lang="en-GB" sz="3200" b="1" dirty="0">
                <a:solidFill>
                  <a:srgbClr val="129BCC"/>
                </a:solidFill>
                <a:latin typeface="Arial" panose="020B0604020202020204" pitchFamily="34" charset="0"/>
                <a:cs typeface="Arial" panose="020B0604020202020204" pitchFamily="34" charset="0"/>
              </a:rPr>
              <a:t>STIGMA</a:t>
            </a:r>
          </a:p>
        </p:txBody>
      </p:sp>
    </p:spTree>
    <p:extLst>
      <p:ext uri="{BB962C8B-B14F-4D97-AF65-F5344CB8AC3E}">
        <p14:creationId xmlns:p14="http://schemas.microsoft.com/office/powerpoint/2010/main" val="1266126244"/>
      </p:ext>
    </p:extLst>
  </p:cSld>
  <p:clrMapOvr>
    <a:masterClrMapping/>
  </p:clrMapOvr>
  <mc:AlternateContent xmlns:mc="http://schemas.openxmlformats.org/markup-compatibility/2006" xmlns:p14="http://schemas.microsoft.com/office/powerpoint/2010/main">
    <mc:Choice Requires="p14">
      <p:transition spd="slow" p14:dur="2000" advTm="20458"/>
    </mc:Choice>
    <mc:Fallback xmlns="">
      <p:transition spd="slow" advTm="204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438400" y="2208264"/>
            <a:ext cx="7391400" cy="1588"/>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GB" sz="3000" dirty="0"/>
              <a:t>Baseline Stigma prevalence in PLHIV (</a:t>
            </a:r>
            <a:r>
              <a:rPr lang="en-GB" sz="3000" i="1" dirty="0"/>
              <a:t>n</a:t>
            </a:r>
            <a:r>
              <a:rPr lang="en-GB" sz="3000" dirty="0"/>
              <a:t>=3859)</a:t>
            </a:r>
            <a:endParaRPr lang="en-US" sz="3000" dirty="0"/>
          </a:p>
        </p:txBody>
      </p:sp>
      <p:graphicFrame>
        <p:nvGraphicFramePr>
          <p:cNvPr id="5" name="Table 4">
            <a:extLst>
              <a:ext uri="{FF2B5EF4-FFF2-40B4-BE49-F238E27FC236}">
                <a16:creationId xmlns:a16="http://schemas.microsoft.com/office/drawing/2014/main" id="{BE391E01-7BF9-475E-9193-D65F70FB5CDA}"/>
              </a:ext>
            </a:extLst>
          </p:cNvPr>
          <p:cNvGraphicFramePr>
            <a:graphicFrameLocks noGrp="1"/>
          </p:cNvGraphicFramePr>
          <p:nvPr>
            <p:extLst/>
          </p:nvPr>
        </p:nvGraphicFramePr>
        <p:xfrm>
          <a:off x="508216" y="1922889"/>
          <a:ext cx="11251767" cy="4452210"/>
        </p:xfrm>
        <a:graphic>
          <a:graphicData uri="http://schemas.openxmlformats.org/drawingml/2006/table">
            <a:tbl>
              <a:tblPr firstRow="1" firstCol="1" bandRow="1">
                <a:tableStyleId>{5C22544A-7EE6-4342-B048-85BDC9FD1C3A}</a:tableStyleId>
              </a:tblPr>
              <a:tblGrid>
                <a:gridCol w="5266167">
                  <a:extLst>
                    <a:ext uri="{9D8B030D-6E8A-4147-A177-3AD203B41FA5}">
                      <a16:colId xmlns:a16="http://schemas.microsoft.com/office/drawing/2014/main" val="3076497368"/>
                    </a:ext>
                  </a:extLst>
                </a:gridCol>
                <a:gridCol w="1496400">
                  <a:extLst>
                    <a:ext uri="{9D8B030D-6E8A-4147-A177-3AD203B41FA5}">
                      <a16:colId xmlns:a16="http://schemas.microsoft.com/office/drawing/2014/main" val="1073895020"/>
                    </a:ext>
                  </a:extLst>
                </a:gridCol>
                <a:gridCol w="1496400">
                  <a:extLst>
                    <a:ext uri="{9D8B030D-6E8A-4147-A177-3AD203B41FA5}">
                      <a16:colId xmlns:a16="http://schemas.microsoft.com/office/drawing/2014/main" val="4082107268"/>
                    </a:ext>
                  </a:extLst>
                </a:gridCol>
                <a:gridCol w="1496400">
                  <a:extLst>
                    <a:ext uri="{9D8B030D-6E8A-4147-A177-3AD203B41FA5}">
                      <a16:colId xmlns:a16="http://schemas.microsoft.com/office/drawing/2014/main" val="3671013728"/>
                    </a:ext>
                  </a:extLst>
                </a:gridCol>
                <a:gridCol w="1496400">
                  <a:extLst>
                    <a:ext uri="{9D8B030D-6E8A-4147-A177-3AD203B41FA5}">
                      <a16:colId xmlns:a16="http://schemas.microsoft.com/office/drawing/2014/main" val="757984077"/>
                    </a:ext>
                  </a:extLst>
                </a:gridCol>
              </a:tblGrid>
              <a:tr h="960896">
                <a:tc>
                  <a:txBody>
                    <a:bodyPr/>
                    <a:lstStyle/>
                    <a:p>
                      <a:pPr>
                        <a:lnSpc>
                          <a:spcPct val="150000"/>
                        </a:lnSpc>
                        <a:spcAft>
                          <a:spcPts val="0"/>
                        </a:spcAft>
                      </a:pPr>
                      <a:r>
                        <a:rPr lang="en-GB" sz="1600" b="1" dirty="0">
                          <a:solidFill>
                            <a:schemeClr val="tx1"/>
                          </a:solidFill>
                          <a:effectLst/>
                          <a:latin typeface="Arial" panose="020B0604020202020204" pitchFamily="34" charset="0"/>
                          <a:cs typeface="Arial" panose="020B0604020202020204" pitchFamily="34" charset="0"/>
                        </a:rPr>
                        <a:t>HIV</a:t>
                      </a:r>
                      <a:r>
                        <a:rPr lang="en-GB" sz="1600" b="1" baseline="0" dirty="0">
                          <a:solidFill>
                            <a:schemeClr val="tx1"/>
                          </a:solidFill>
                          <a:effectLst/>
                          <a:latin typeface="Arial" panose="020B0604020202020204" pitchFamily="34" charset="0"/>
                          <a:cs typeface="Arial" panose="020B0604020202020204" pitchFamily="34" charset="0"/>
                        </a:rPr>
                        <a:t> s</a:t>
                      </a:r>
                      <a:r>
                        <a:rPr lang="en-GB" sz="1600" b="1" dirty="0">
                          <a:solidFill>
                            <a:schemeClr val="tx1"/>
                          </a:solidFill>
                          <a:effectLst/>
                          <a:latin typeface="Arial" panose="020B0604020202020204" pitchFamily="34" charset="0"/>
                          <a:cs typeface="Arial" panose="020B0604020202020204" pitchFamily="34" charset="0"/>
                        </a:rPr>
                        <a:t>tigma</a:t>
                      </a:r>
                      <a:r>
                        <a:rPr lang="en-GB" sz="1600" b="1" baseline="0" dirty="0">
                          <a:solidFill>
                            <a:schemeClr val="tx1"/>
                          </a:solidFill>
                          <a:effectLst/>
                          <a:latin typeface="Arial" panose="020B0604020202020204" pitchFamily="34" charset="0"/>
                          <a:cs typeface="Arial" panose="020B0604020202020204" pitchFamily="34" charset="0"/>
                        </a:rPr>
                        <a:t> o</a:t>
                      </a:r>
                      <a:r>
                        <a:rPr lang="en-GB" sz="1600" b="1" dirty="0">
                          <a:solidFill>
                            <a:schemeClr val="tx1"/>
                          </a:solidFill>
                          <a:effectLst/>
                          <a:latin typeface="Arial" panose="020B0604020202020204" pitchFamily="34" charset="0"/>
                          <a:cs typeface="Arial" panose="020B0604020202020204" pitchFamily="34" charset="0"/>
                        </a:rPr>
                        <a:t>utcomes</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1" dirty="0">
                          <a:solidFill>
                            <a:schemeClr val="tx1"/>
                          </a:solidFill>
                          <a:effectLst/>
                          <a:latin typeface="Arial" panose="020B0604020202020204" pitchFamily="34" charset="0"/>
                          <a:cs typeface="Arial" panose="020B0604020202020204" pitchFamily="34" charset="0"/>
                        </a:rPr>
                        <a:t>Total</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600" b="1" dirty="0">
                          <a:solidFill>
                            <a:schemeClr val="tx1"/>
                          </a:solidFill>
                          <a:effectLst/>
                          <a:latin typeface="Arial" panose="020B0604020202020204" pitchFamily="34" charset="0"/>
                          <a:cs typeface="Arial" panose="020B0604020202020204" pitchFamily="34" charset="0"/>
                        </a:rPr>
                        <a:t>South Africa </a:t>
                      </a:r>
                      <a:r>
                        <a:rPr lang="en-GB" sz="1600" dirty="0">
                          <a:solidFill>
                            <a:schemeClr val="tx1"/>
                          </a:solidFill>
                          <a:effectLst/>
                          <a:latin typeface="Arial" panose="020B0604020202020204" pitchFamily="34" charset="0"/>
                          <a:cs typeface="Arial" panose="020B0604020202020204" pitchFamily="34" charset="0"/>
                        </a:rPr>
                        <a:t>(</a:t>
                      </a:r>
                      <a:r>
                        <a:rPr lang="en-GB" sz="1600" i="1" dirty="0">
                          <a:solidFill>
                            <a:schemeClr val="tx1"/>
                          </a:solidFill>
                          <a:effectLst/>
                          <a:latin typeface="Arial" panose="020B0604020202020204" pitchFamily="34" charset="0"/>
                          <a:cs typeface="Arial" panose="020B0604020202020204" pitchFamily="34" charset="0"/>
                        </a:rPr>
                        <a:t>n</a:t>
                      </a:r>
                      <a:r>
                        <a:rPr lang="en-GB" sz="1600" dirty="0">
                          <a:solidFill>
                            <a:schemeClr val="tx1"/>
                          </a:solidFill>
                          <a:effectLst/>
                          <a:latin typeface="Arial" panose="020B0604020202020204" pitchFamily="34" charset="0"/>
                          <a:cs typeface="Arial" panose="020B0604020202020204" pitchFamily="34" charset="0"/>
                        </a:rPr>
                        <a:t>=1704)</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600" b="1" dirty="0">
                          <a:solidFill>
                            <a:schemeClr val="tx1"/>
                          </a:solidFill>
                          <a:effectLst/>
                          <a:latin typeface="Arial" panose="020B0604020202020204" pitchFamily="34" charset="0"/>
                          <a:cs typeface="Arial" panose="020B0604020202020204" pitchFamily="34" charset="0"/>
                        </a:rPr>
                        <a:t>Zambia </a:t>
                      </a:r>
                      <a:r>
                        <a:rPr lang="en-GB" sz="1600" dirty="0">
                          <a:solidFill>
                            <a:schemeClr val="tx1"/>
                          </a:solidFill>
                          <a:effectLst/>
                          <a:latin typeface="Arial" panose="020B0604020202020204" pitchFamily="34" charset="0"/>
                          <a:cs typeface="Arial" panose="020B0604020202020204" pitchFamily="34" charset="0"/>
                        </a:rPr>
                        <a:t>(</a:t>
                      </a:r>
                      <a:r>
                        <a:rPr lang="en-GB" sz="1600" i="1" dirty="0">
                          <a:solidFill>
                            <a:schemeClr val="tx1"/>
                          </a:solidFill>
                          <a:effectLst/>
                          <a:latin typeface="Arial" panose="020B0604020202020204" pitchFamily="34" charset="0"/>
                          <a:cs typeface="Arial" panose="020B0604020202020204" pitchFamily="34" charset="0"/>
                        </a:rPr>
                        <a:t>n</a:t>
                      </a:r>
                      <a:r>
                        <a:rPr lang="en-GB" sz="1600" dirty="0">
                          <a:solidFill>
                            <a:schemeClr val="tx1"/>
                          </a:solidFill>
                          <a:effectLst/>
                          <a:latin typeface="Arial" panose="020B0604020202020204" pitchFamily="34" charset="0"/>
                          <a:cs typeface="Arial" panose="020B0604020202020204" pitchFamily="34" charset="0"/>
                        </a:rPr>
                        <a:t>=2155)</a:t>
                      </a:r>
                      <a:endPar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1" i="1">
                          <a:solidFill>
                            <a:schemeClr val="tx1"/>
                          </a:solidFill>
                          <a:effectLst/>
                          <a:latin typeface="Arial" panose="020B0604020202020204" pitchFamily="34" charset="0"/>
                          <a:cs typeface="Arial" panose="020B0604020202020204" pitchFamily="34" charset="0"/>
                        </a:rPr>
                        <a:t>P</a:t>
                      </a:r>
                      <a:endParaRPr lang="en-GB" sz="1600" b="1"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947004"/>
                  </a:ext>
                </a:extLst>
              </a:tr>
              <a:tr h="782602">
                <a:tc>
                  <a:txBody>
                    <a:bodyPr/>
                    <a:lstStyle/>
                    <a:p>
                      <a:pPr>
                        <a:lnSpc>
                          <a:spcPct val="150000"/>
                        </a:lnSpc>
                        <a:spcAft>
                          <a:spcPts val="0"/>
                        </a:spcAft>
                      </a:pPr>
                      <a:r>
                        <a:rPr lang="en-GB" sz="1600" b="1" dirty="0">
                          <a:solidFill>
                            <a:schemeClr val="tx1"/>
                          </a:solidFill>
                          <a:effectLst/>
                          <a:latin typeface="Arial" panose="020B0604020202020204" pitchFamily="34" charset="0"/>
                          <a:cs typeface="Arial" panose="020B0604020202020204" pitchFamily="34" charset="0"/>
                        </a:rPr>
                        <a:t>Current internalised stigma</a:t>
                      </a:r>
                    </a:p>
                    <a:p>
                      <a:pP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Responding Agree or Strongly Agree to any of 3 items</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868 </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(22.5%)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310</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(18.2%)</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558</a:t>
                      </a:r>
                    </a:p>
                    <a:p>
                      <a:pPr algn="ct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(25.9%)</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&lt;0.001</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855424"/>
                  </a:ext>
                </a:extLst>
              </a:tr>
              <a:tr h="782602">
                <a:tc>
                  <a:txBody>
                    <a:bodyPr/>
                    <a:lstStyle/>
                    <a:p>
                      <a:pPr>
                        <a:lnSpc>
                          <a:spcPct val="150000"/>
                        </a:lnSpc>
                        <a:spcAft>
                          <a:spcPts val="0"/>
                        </a:spcAft>
                      </a:pPr>
                      <a:r>
                        <a:rPr lang="en-GB" sz="1600" b="1" dirty="0">
                          <a:solidFill>
                            <a:schemeClr val="tx1"/>
                          </a:solidFill>
                          <a:effectLst/>
                          <a:latin typeface="Arial" panose="020B0604020202020204" pitchFamily="34" charset="0"/>
                          <a:cs typeface="Arial" panose="020B0604020202020204" pitchFamily="34" charset="0"/>
                        </a:rPr>
                        <a:t>Experienced any stigma in past year</a:t>
                      </a:r>
                    </a:p>
                    <a:p>
                      <a:pP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Responding Once, A few times or Often to any of 5 items</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853</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(22.1%)</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320</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(18.8%)</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533</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(24.7%)</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&lt;0.001</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9547737"/>
                  </a:ext>
                </a:extLst>
              </a:tr>
              <a:tr h="782602">
                <a:tc>
                  <a:txBody>
                    <a:bodyPr/>
                    <a:lstStyle/>
                    <a:p>
                      <a:pPr>
                        <a:lnSpc>
                          <a:spcPct val="150000"/>
                        </a:lnSpc>
                        <a:spcAft>
                          <a:spcPts val="0"/>
                        </a:spcAft>
                      </a:pPr>
                      <a:r>
                        <a:rPr lang="en-GB" sz="1600" b="1" dirty="0">
                          <a:solidFill>
                            <a:schemeClr val="tx1"/>
                          </a:solidFill>
                          <a:effectLst/>
                          <a:latin typeface="Arial" panose="020B0604020202020204" pitchFamily="34" charset="0"/>
                          <a:cs typeface="Arial" panose="020B0604020202020204" pitchFamily="34" charset="0"/>
                        </a:rPr>
                        <a:t>Experienced health setting stigma in past year</a:t>
                      </a:r>
                    </a:p>
                    <a:p>
                      <a:pP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Responding Once, A few times or Often to any of 3 items </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280</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(7.3%)</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148</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(8.7%)</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132</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(6.1%)</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0.002</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333319"/>
                  </a:ext>
                </a:extLst>
              </a:tr>
              <a:tr h="1027165">
                <a:tc>
                  <a:txBody>
                    <a:bodyPr/>
                    <a:lstStyle/>
                    <a:p>
                      <a:pPr>
                        <a:lnSpc>
                          <a:spcPct val="150000"/>
                        </a:lnSpc>
                        <a:spcAft>
                          <a:spcPts val="0"/>
                        </a:spcAft>
                      </a:pPr>
                      <a:r>
                        <a:rPr lang="en-GB" sz="1600" b="1" dirty="0">
                          <a:solidFill>
                            <a:schemeClr val="tx1"/>
                          </a:solidFill>
                          <a:effectLst/>
                          <a:latin typeface="Arial" panose="020B0604020202020204" pitchFamily="34" charset="0"/>
                          <a:cs typeface="Arial" panose="020B0604020202020204" pitchFamily="34" charset="0"/>
                        </a:rPr>
                        <a:t>Any stigma last year</a:t>
                      </a:r>
                    </a:p>
                    <a:p>
                      <a:pPr>
                        <a:lnSpc>
                          <a:spcPct val="150000"/>
                        </a:lnSpc>
                        <a:spcAft>
                          <a:spcPts val="0"/>
                        </a:spcAft>
                      </a:pPr>
                      <a:r>
                        <a:rPr lang="en-GB" sz="1600" b="0" dirty="0">
                          <a:solidFill>
                            <a:schemeClr val="tx1"/>
                          </a:solidFill>
                          <a:effectLst/>
                          <a:latin typeface="Arial" panose="020B0604020202020204" pitchFamily="34" charset="0"/>
                          <a:cs typeface="Arial" panose="020B0604020202020204" pitchFamily="34" charset="0"/>
                        </a:rPr>
                        <a:t>Yes to current internalised stigma, experienced any or health setting stigma in last year </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1371</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(35.5%)</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503</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(29.5%) </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868</a:t>
                      </a:r>
                    </a:p>
                    <a:p>
                      <a:pPr algn="ctr">
                        <a:lnSpc>
                          <a:spcPct val="150000"/>
                        </a:lnSpc>
                        <a:spcAft>
                          <a:spcPts val="0"/>
                        </a:spcAft>
                      </a:pPr>
                      <a:r>
                        <a:rPr lang="en-GB" sz="1600" b="0">
                          <a:solidFill>
                            <a:schemeClr val="tx1"/>
                          </a:solidFill>
                          <a:effectLst/>
                          <a:latin typeface="Arial" panose="020B0604020202020204" pitchFamily="34" charset="0"/>
                          <a:cs typeface="Arial" panose="020B0604020202020204" pitchFamily="34" charset="0"/>
                        </a:rPr>
                        <a:t>(40.3%) </a:t>
                      </a:r>
                      <a:endParaRPr lang="en-GB"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600" b="0" dirty="0">
                          <a:solidFill>
                            <a:schemeClr val="tx1"/>
                          </a:solidFill>
                          <a:effectLst/>
                          <a:latin typeface="Arial" panose="020B0604020202020204" pitchFamily="34" charset="0"/>
                          <a:cs typeface="Arial" panose="020B0604020202020204" pitchFamily="34" charset="0"/>
                        </a:rPr>
                        <a:t>&lt;0.001 </a:t>
                      </a:r>
                      <a:endParaRPr lang="en-GB"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395187"/>
                  </a:ext>
                </a:extLst>
              </a:tr>
            </a:tbl>
          </a:graphicData>
        </a:graphic>
      </p:graphicFrame>
    </p:spTree>
    <p:extLst>
      <p:ext uri="{BB962C8B-B14F-4D97-AF65-F5344CB8AC3E}">
        <p14:creationId xmlns:p14="http://schemas.microsoft.com/office/powerpoint/2010/main" val="820483082"/>
      </p:ext>
    </p:extLst>
  </p:cSld>
  <p:clrMapOvr>
    <a:masterClrMapping/>
  </p:clrMapOvr>
  <mc:AlternateContent xmlns:mc="http://schemas.openxmlformats.org/markup-compatibility/2006" xmlns:p14="http://schemas.microsoft.com/office/powerpoint/2010/main">
    <mc:Choice Requires="p14">
      <p:transition spd="slow" p14:dur="2000" advTm="48705"/>
    </mc:Choice>
    <mc:Fallback xmlns="">
      <p:transition spd="slow" advTm="487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148" y="1059879"/>
            <a:ext cx="11857704" cy="944562"/>
          </a:xfrm>
        </p:spPr>
        <p:txBody>
          <a:bodyPr>
            <a:noAutofit/>
          </a:bodyPr>
          <a:lstStyle/>
          <a:p>
            <a:r>
              <a:rPr lang="en-ZW" sz="3200" b="1" dirty="0">
                <a:latin typeface="Arial" panose="020B0604020202020204" pitchFamily="34" charset="0"/>
                <a:cs typeface="Arial" panose="020B0604020202020204" pitchFamily="34" charset="0"/>
              </a:rPr>
              <a:t>Negative attitudes towards key populations high at baseline</a:t>
            </a:r>
            <a:endParaRPr lang="en-US" sz="3200" b="1" dirty="0"/>
          </a:p>
        </p:txBody>
      </p:sp>
      <p:cxnSp>
        <p:nvCxnSpPr>
          <p:cNvPr id="7" name="Straight Connector 6"/>
          <p:cNvCxnSpPr>
            <a:cxnSpLocks/>
          </p:cNvCxnSpPr>
          <p:nvPr/>
        </p:nvCxnSpPr>
        <p:spPr>
          <a:xfrm>
            <a:off x="534416" y="1966984"/>
            <a:ext cx="10887456" cy="0"/>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ontent Placeholder 6"/>
          <p:cNvGraphicFramePr>
            <a:graphicFrameLocks/>
          </p:cNvGraphicFramePr>
          <p:nvPr>
            <p:extLst/>
          </p:nvPr>
        </p:nvGraphicFramePr>
        <p:xfrm>
          <a:off x="1104106" y="2329244"/>
          <a:ext cx="9983788" cy="46132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4D036A8-CCD7-44A5-B47E-59BE19DA74CA}"/>
              </a:ext>
            </a:extLst>
          </p:cNvPr>
          <p:cNvSpPr txBox="1"/>
          <p:nvPr/>
        </p:nvSpPr>
        <p:spPr>
          <a:xfrm>
            <a:off x="677733" y="2004441"/>
            <a:ext cx="4137671" cy="523220"/>
          </a:xfrm>
          <a:prstGeom prst="rect">
            <a:avLst/>
          </a:prstGeom>
          <a:noFill/>
        </p:spPr>
        <p:txBody>
          <a:bodyPr wrap="none" rtlCol="0">
            <a:spAutoFit/>
          </a:bodyPr>
          <a:lstStyle/>
          <a:p>
            <a:pPr marL="0" indent="0" algn="ctr"/>
            <a:r>
              <a:rPr lang="en-GB" sz="2800" b="1" dirty="0">
                <a:solidFill>
                  <a:srgbClr val="1E344B"/>
                </a:solidFill>
                <a:latin typeface="Arial" panose="020B0604020202020204" pitchFamily="34" charset="0"/>
                <a:cs typeface="Arial" panose="020B0604020202020204" pitchFamily="34" charset="0"/>
              </a:rPr>
              <a:t>I would be ashamed if: </a:t>
            </a:r>
          </a:p>
        </p:txBody>
      </p:sp>
    </p:spTree>
    <p:extLst>
      <p:ext uri="{BB962C8B-B14F-4D97-AF65-F5344CB8AC3E}">
        <p14:creationId xmlns:p14="http://schemas.microsoft.com/office/powerpoint/2010/main" val="2535855347"/>
      </p:ext>
    </p:extLst>
  </p:cSld>
  <p:clrMapOvr>
    <a:masterClrMapping/>
  </p:clrMapOvr>
  <mc:AlternateContent xmlns:mc="http://schemas.openxmlformats.org/markup-compatibility/2006" xmlns:p14="http://schemas.microsoft.com/office/powerpoint/2010/main">
    <mc:Choice Requires="p14">
      <p:transition spd="slow" p14:dur="2000" advTm="42243"/>
    </mc:Choice>
    <mc:Fallback xmlns="">
      <p:transition spd="slow" advTm="4224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5380F-42FC-450E-8310-331669698FD9}"/>
              </a:ext>
            </a:extLst>
          </p:cNvPr>
          <p:cNvSpPr txBox="1"/>
          <p:nvPr/>
        </p:nvSpPr>
        <p:spPr>
          <a:xfrm>
            <a:off x="193925" y="1219195"/>
            <a:ext cx="3339689" cy="5201424"/>
          </a:xfrm>
          <a:prstGeom prst="rect">
            <a:avLst/>
          </a:prstGeom>
          <a:noFill/>
        </p:spPr>
        <p:txBody>
          <a:bodyPr wrap="square" rtlCol="0">
            <a:spAutoFit/>
          </a:bodyPr>
          <a:lstStyle/>
          <a:p>
            <a:r>
              <a:rPr lang="en-GB" sz="3200" b="1" dirty="0">
                <a:solidFill>
                  <a:srgbClr val="0E99C0"/>
                </a:solidFill>
                <a:latin typeface="Arial"/>
                <a:ea typeface="+mj-ea"/>
                <a:cs typeface="Arial"/>
              </a:rPr>
              <a:t>The link between health facility space and stigma</a:t>
            </a:r>
          </a:p>
          <a:p>
            <a:endParaRPr lang="en-GB" sz="3200" b="1" dirty="0">
              <a:solidFill>
                <a:srgbClr val="0E99C0"/>
              </a:solidFill>
              <a:latin typeface="Arial"/>
              <a:ea typeface="+mj-ea"/>
              <a:cs typeface="Arial"/>
            </a:endParaRPr>
          </a:p>
          <a:p>
            <a:endParaRPr lang="en-GB" sz="3200" b="1" dirty="0">
              <a:solidFill>
                <a:srgbClr val="0E99C0"/>
              </a:solidFill>
              <a:latin typeface="Arial"/>
              <a:ea typeface="+mj-ea"/>
              <a:cs typeface="Arial"/>
            </a:endParaRPr>
          </a:p>
          <a:p>
            <a:r>
              <a:rPr lang="en-ZA" sz="2800" dirty="0">
                <a:solidFill>
                  <a:srgbClr val="1F497D"/>
                </a:solidFill>
                <a:latin typeface="Calibri" panose="020F0502020204030204" pitchFamily="34" charset="0"/>
                <a:cs typeface="Times New Roman" panose="02020603050405020304" pitchFamily="18" charset="0"/>
              </a:rPr>
              <a:t>Map of a Health Facility reflecting areas of comfort, discomfort and being talked badly about</a:t>
            </a:r>
          </a:p>
        </p:txBody>
      </p:sp>
      <p:pic>
        <p:nvPicPr>
          <p:cNvPr id="28" name="Content Placeholder 4">
            <a:extLst>
              <a:ext uri="{FF2B5EF4-FFF2-40B4-BE49-F238E27FC236}">
                <a16:creationId xmlns:a16="http://schemas.microsoft.com/office/drawing/2014/main" id="{F4E0F4D7-E83D-4410-828D-265C28ADF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529" t="11881" r="19925" b="16921"/>
          <a:stretch/>
        </p:blipFill>
        <p:spPr>
          <a:xfrm>
            <a:off x="3711012" y="1219195"/>
            <a:ext cx="8283107" cy="5130439"/>
          </a:xfrm>
          <a:prstGeom prst="rect">
            <a:avLst/>
          </a:prstGeom>
        </p:spPr>
      </p:pic>
    </p:spTree>
    <p:extLst>
      <p:ext uri="{BB962C8B-B14F-4D97-AF65-F5344CB8AC3E}">
        <p14:creationId xmlns:p14="http://schemas.microsoft.com/office/powerpoint/2010/main" val="104562713"/>
      </p:ext>
    </p:extLst>
  </p:cSld>
  <p:clrMapOvr>
    <a:masterClrMapping/>
  </p:clrMapOvr>
  <mc:AlternateContent xmlns:mc="http://schemas.openxmlformats.org/markup-compatibility/2006" xmlns:p14="http://schemas.microsoft.com/office/powerpoint/2010/main">
    <mc:Choice Requires="p14">
      <p:transition spd="slow" p14:dur="2000" advTm="22863"/>
    </mc:Choice>
    <mc:Fallback xmlns="">
      <p:transition spd="slow" advTm="228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0723" y="2553435"/>
            <a:ext cx="11813458" cy="3670383"/>
          </a:xfrm>
        </p:spPr>
        <p:txBody>
          <a:bodyPr>
            <a:normAutofit/>
          </a:bodyPr>
          <a:lstStyle/>
          <a:p>
            <a:r>
              <a:rPr lang="en-GB" dirty="0"/>
              <a:t>Self-reported HIV-positive status amongst health workers:</a:t>
            </a:r>
          </a:p>
          <a:p>
            <a:pPr lvl="1"/>
            <a:r>
              <a:rPr lang="en-GB" dirty="0"/>
              <a:t>15.3% to 28.5% in Zambia</a:t>
            </a:r>
          </a:p>
          <a:p>
            <a:pPr lvl="1"/>
            <a:r>
              <a:rPr lang="en-GB" dirty="0"/>
              <a:t>8.3% to 19.6% in South Africa</a:t>
            </a:r>
          </a:p>
          <a:p>
            <a:r>
              <a:rPr lang="en-GB" dirty="0"/>
              <a:t>Internalised stigma higher in Zambia amongst health facility workers</a:t>
            </a:r>
          </a:p>
          <a:p>
            <a:r>
              <a:rPr lang="en-GB" dirty="0"/>
              <a:t>Health facility workers more closed than community health workers </a:t>
            </a:r>
          </a:p>
        </p:txBody>
      </p:sp>
      <p:sp>
        <p:nvSpPr>
          <p:cNvPr id="4" name="Title 3"/>
          <p:cNvSpPr>
            <a:spLocks noGrp="1"/>
          </p:cNvSpPr>
          <p:nvPr>
            <p:ph type="title"/>
          </p:nvPr>
        </p:nvSpPr>
        <p:spPr>
          <a:xfrm>
            <a:off x="383457" y="1199215"/>
            <a:ext cx="10242132" cy="944562"/>
          </a:xfrm>
        </p:spPr>
        <p:txBody>
          <a:bodyPr>
            <a:normAutofit fontScale="90000"/>
          </a:bodyPr>
          <a:lstStyle/>
          <a:p>
            <a:r>
              <a:rPr lang="en-GB" b="1" dirty="0"/>
              <a:t>High levels of self stigma amongst Health Workers Living with HIV at baseline</a:t>
            </a:r>
            <a:endParaRPr lang="en-US" b="1" dirty="0"/>
          </a:p>
        </p:txBody>
      </p:sp>
      <p:cxnSp>
        <p:nvCxnSpPr>
          <p:cNvPr id="7" name="Straight Connector 6"/>
          <p:cNvCxnSpPr>
            <a:cxnSpLocks/>
          </p:cNvCxnSpPr>
          <p:nvPr/>
        </p:nvCxnSpPr>
        <p:spPr>
          <a:xfrm>
            <a:off x="534416" y="2320753"/>
            <a:ext cx="10887456" cy="0"/>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838892"/>
      </p:ext>
    </p:extLst>
  </p:cSld>
  <p:clrMapOvr>
    <a:masterClrMapping/>
  </p:clrMapOvr>
  <mc:AlternateContent xmlns:mc="http://schemas.openxmlformats.org/markup-compatibility/2006" xmlns:p14="http://schemas.microsoft.com/office/powerpoint/2010/main">
    <mc:Choice Requires="p14">
      <p:transition spd="slow" p14:dur="2000" advTm="36955"/>
    </mc:Choice>
    <mc:Fallback xmlns="">
      <p:transition spd="slow" advTm="36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9|2.2"/>
</p:tagLst>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4329</TotalTime>
  <Words>2792</Words>
  <Application>Microsoft Macintosh PowerPoint</Application>
  <PresentationFormat>Widescreen</PresentationFormat>
  <Paragraphs>358</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Courier New</vt:lpstr>
      <vt:lpstr>Tahoma</vt:lpstr>
      <vt:lpstr>Times New Roman</vt:lpstr>
      <vt:lpstr>Wingdings</vt:lpstr>
      <vt:lpstr>Office Theme</vt:lpstr>
      <vt:lpstr>PowerPoint Presentation</vt:lpstr>
      <vt:lpstr>Diverse questions and approaches across trials</vt:lpstr>
      <vt:lpstr>Overview</vt:lpstr>
      <vt:lpstr>PopART Stigma Ancillary Study</vt:lpstr>
      <vt:lpstr>PowerPoint Presentation</vt:lpstr>
      <vt:lpstr>Baseline Stigma prevalence in PLHIV (n=3859)</vt:lpstr>
      <vt:lpstr>Negative attitudes towards key populations high at baseline</vt:lpstr>
      <vt:lpstr>PowerPoint Presentation</vt:lpstr>
      <vt:lpstr>High levels of self stigma amongst Health Workers Living with HIV at baseline</vt:lpstr>
      <vt:lpstr>PowerPoint Presentation</vt:lpstr>
      <vt:lpstr>Analysis Methods</vt:lpstr>
      <vt:lpstr>PowerPoint Presentation</vt:lpstr>
      <vt:lpstr>Power of appearance / healthy bodies</vt:lpstr>
      <vt:lpstr>Power of appearance / healthy bodies</vt:lpstr>
      <vt:lpstr>More disclosures / positive experiences with disclosure</vt:lpstr>
      <vt:lpstr>No longer socially normative to stigmatize PLHIV </vt:lpstr>
      <vt:lpstr>PowerPoint Presentation</vt:lpstr>
      <vt:lpstr>PowerPoint Presentation</vt:lpstr>
      <vt:lpstr>PowerPoint Presentation</vt:lpstr>
      <vt:lpstr>PowerPoint Presentation</vt:lpstr>
      <vt:lpstr>PowerPoint Presentation</vt:lpstr>
      <vt:lpstr>Cross-Trial Conclusions</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mechanisms of stigma reduction in the UTT trials</dc:title>
  <dc:creator>Camlin, Carol</dc:creator>
  <cp:lastModifiedBy>Camlin, Carol</cp:lastModifiedBy>
  <cp:revision>176</cp:revision>
  <dcterms:created xsi:type="dcterms:W3CDTF">2018-07-02T13:16:44Z</dcterms:created>
  <dcterms:modified xsi:type="dcterms:W3CDTF">2018-07-23T16:24:28Z</dcterms:modified>
</cp:coreProperties>
</file>